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4"/>
  </p:notesMasterIdLst>
  <p:sldIdLst>
    <p:sldId id="256" r:id="rId3"/>
    <p:sldId id="2363" r:id="rId4"/>
    <p:sldId id="2373" r:id="rId5"/>
    <p:sldId id="2374" r:id="rId6"/>
    <p:sldId id="2375" r:id="rId7"/>
    <p:sldId id="288" r:id="rId8"/>
    <p:sldId id="257" r:id="rId9"/>
    <p:sldId id="289" r:id="rId10"/>
    <p:sldId id="287" r:id="rId11"/>
    <p:sldId id="268" r:id="rId12"/>
    <p:sldId id="258" r:id="rId13"/>
    <p:sldId id="271" r:id="rId14"/>
    <p:sldId id="274" r:id="rId15"/>
    <p:sldId id="272" r:id="rId16"/>
    <p:sldId id="275" r:id="rId17"/>
    <p:sldId id="2380" r:id="rId18"/>
    <p:sldId id="2376" r:id="rId19"/>
    <p:sldId id="2378" r:id="rId20"/>
    <p:sldId id="2379" r:id="rId21"/>
    <p:sldId id="2381" r:id="rId22"/>
    <p:sldId id="2384" r:id="rId23"/>
    <p:sldId id="2382" r:id="rId24"/>
    <p:sldId id="2383" r:id="rId25"/>
    <p:sldId id="2385" r:id="rId26"/>
    <p:sldId id="2377" r:id="rId27"/>
    <p:sldId id="276" r:id="rId28"/>
    <p:sldId id="351" r:id="rId29"/>
    <p:sldId id="2365" r:id="rId30"/>
    <p:sldId id="2364" r:id="rId31"/>
    <p:sldId id="735" r:id="rId32"/>
    <p:sldId id="277" r:id="rId33"/>
    <p:sldId id="278" r:id="rId34"/>
    <p:sldId id="558" r:id="rId35"/>
    <p:sldId id="736" r:id="rId36"/>
    <p:sldId id="2366" r:id="rId37"/>
    <p:sldId id="279" r:id="rId38"/>
    <p:sldId id="2345" r:id="rId39"/>
    <p:sldId id="2356" r:id="rId40"/>
    <p:sldId id="2350" r:id="rId41"/>
    <p:sldId id="2352" r:id="rId42"/>
    <p:sldId id="2359" r:id="rId43"/>
    <p:sldId id="2360" r:id="rId44"/>
    <p:sldId id="280" r:id="rId45"/>
    <p:sldId id="2361" r:id="rId46"/>
    <p:sldId id="281" r:id="rId47"/>
    <p:sldId id="2362" r:id="rId48"/>
    <p:sldId id="282" r:id="rId49"/>
    <p:sldId id="283" r:id="rId50"/>
    <p:sldId id="284" r:id="rId51"/>
    <p:sldId id="285" r:id="rId52"/>
    <p:sldId id="286" r:id="rId53"/>
    <p:sldId id="273" r:id="rId54"/>
    <p:sldId id="269" r:id="rId55"/>
    <p:sldId id="290" r:id="rId56"/>
    <p:sldId id="291" r:id="rId57"/>
    <p:sldId id="270" r:id="rId58"/>
    <p:sldId id="267" r:id="rId59"/>
    <p:sldId id="259" r:id="rId60"/>
    <p:sldId id="263" r:id="rId61"/>
    <p:sldId id="260" r:id="rId62"/>
    <p:sldId id="261" r:id="rId63"/>
    <p:sldId id="262" r:id="rId64"/>
    <p:sldId id="264" r:id="rId65"/>
    <p:sldId id="265" r:id="rId66"/>
    <p:sldId id="266" r:id="rId67"/>
    <p:sldId id="292" r:id="rId68"/>
    <p:sldId id="2367" r:id="rId69"/>
    <p:sldId id="2368" r:id="rId70"/>
    <p:sldId id="2369" r:id="rId71"/>
    <p:sldId id="2370" r:id="rId72"/>
    <p:sldId id="2258" r:id="rId73"/>
    <p:sldId id="2259" r:id="rId74"/>
    <p:sldId id="2260" r:id="rId75"/>
    <p:sldId id="2254" r:id="rId76"/>
    <p:sldId id="2255" r:id="rId77"/>
    <p:sldId id="2262" r:id="rId78"/>
    <p:sldId id="2261" r:id="rId79"/>
    <p:sldId id="2263" r:id="rId80"/>
    <p:sldId id="2264" r:id="rId81"/>
    <p:sldId id="2265" r:id="rId82"/>
    <p:sldId id="2268" r:id="rId83"/>
    <p:sldId id="2269" r:id="rId84"/>
    <p:sldId id="2270" r:id="rId85"/>
    <p:sldId id="2290" r:id="rId86"/>
    <p:sldId id="2291" r:id="rId87"/>
    <p:sldId id="2256" r:id="rId88"/>
    <p:sldId id="2282" r:id="rId89"/>
    <p:sldId id="2283" r:id="rId90"/>
    <p:sldId id="2371" r:id="rId91"/>
    <p:sldId id="2386" r:id="rId92"/>
    <p:sldId id="2372" r:id="rId9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740601-EC38-4418-9518-E07B3ECEA48A}" v="2" dt="2021-11-13T16:20:46.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65" autoAdjust="0"/>
    <p:restoredTop sz="94660"/>
  </p:normalViewPr>
  <p:slideViewPr>
    <p:cSldViewPr snapToGrid="0">
      <p:cViewPr varScale="1">
        <p:scale>
          <a:sx n="54" d="100"/>
          <a:sy n="54" d="100"/>
        </p:scale>
        <p:origin x="64"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Blattmachr" userId="4ab12cc3d1488f43" providerId="LiveId" clId="{B3740601-EC38-4418-9518-E07B3ECEA48A}"/>
    <pc:docChg chg="undo custSel modSld sldOrd">
      <pc:chgData name="Jonathan Blattmachr" userId="4ab12cc3d1488f43" providerId="LiveId" clId="{B3740601-EC38-4418-9518-E07B3ECEA48A}" dt="2021-11-13T16:27:52.972" v="334" actId="113"/>
      <pc:docMkLst>
        <pc:docMk/>
      </pc:docMkLst>
      <pc:sldChg chg="modSp mod">
        <pc:chgData name="Jonathan Blattmachr" userId="4ab12cc3d1488f43" providerId="LiveId" clId="{B3740601-EC38-4418-9518-E07B3ECEA48A}" dt="2021-11-13T16:08:15.583" v="0" actId="255"/>
        <pc:sldMkLst>
          <pc:docMk/>
          <pc:sldMk cId="2152897295" sldId="257"/>
        </pc:sldMkLst>
        <pc:spChg chg="mod">
          <ac:chgData name="Jonathan Blattmachr" userId="4ab12cc3d1488f43" providerId="LiveId" clId="{B3740601-EC38-4418-9518-E07B3ECEA48A}" dt="2021-11-13T16:08:15.583" v="0" actId="255"/>
          <ac:spMkLst>
            <pc:docMk/>
            <pc:sldMk cId="2152897295" sldId="257"/>
            <ac:spMk id="4" creationId="{1F3B5E00-B298-49AF-B1F1-4CC133ED494B}"/>
          </ac:spMkLst>
        </pc:spChg>
      </pc:sldChg>
      <pc:sldChg chg="modSp mod">
        <pc:chgData name="Jonathan Blattmachr" userId="4ab12cc3d1488f43" providerId="LiveId" clId="{B3740601-EC38-4418-9518-E07B3ECEA48A}" dt="2021-11-13T16:09:56.155" v="8" actId="255"/>
        <pc:sldMkLst>
          <pc:docMk/>
          <pc:sldMk cId="2588983134" sldId="272"/>
        </pc:sldMkLst>
        <pc:spChg chg="mod">
          <ac:chgData name="Jonathan Blattmachr" userId="4ab12cc3d1488f43" providerId="LiveId" clId="{B3740601-EC38-4418-9518-E07B3ECEA48A}" dt="2021-11-13T16:09:56.155" v="8" actId="255"/>
          <ac:spMkLst>
            <pc:docMk/>
            <pc:sldMk cId="2588983134" sldId="272"/>
            <ac:spMk id="4" creationId="{1F3B5E00-B298-49AF-B1F1-4CC133ED494B}"/>
          </ac:spMkLst>
        </pc:spChg>
      </pc:sldChg>
      <pc:sldChg chg="modSp mod">
        <pc:chgData name="Jonathan Blattmachr" userId="4ab12cc3d1488f43" providerId="LiveId" clId="{B3740601-EC38-4418-9518-E07B3ECEA48A}" dt="2021-11-13T16:09:46.110" v="7" actId="1036"/>
        <pc:sldMkLst>
          <pc:docMk/>
          <pc:sldMk cId="2575260491" sldId="274"/>
        </pc:sldMkLst>
        <pc:graphicFrameChg chg="mod">
          <ac:chgData name="Jonathan Blattmachr" userId="4ab12cc3d1488f43" providerId="LiveId" clId="{B3740601-EC38-4418-9518-E07B3ECEA48A}" dt="2021-11-13T16:09:46.110" v="7" actId="1036"/>
          <ac:graphicFrameMkLst>
            <pc:docMk/>
            <pc:sldMk cId="2575260491" sldId="274"/>
            <ac:graphicFrameMk id="3" creationId="{BD9DFBCA-A246-4073-B24C-A94754460A17}"/>
          </ac:graphicFrameMkLst>
        </pc:graphicFrameChg>
      </pc:sldChg>
      <pc:sldChg chg="modSp mod">
        <pc:chgData name="Jonathan Blattmachr" userId="4ab12cc3d1488f43" providerId="LiveId" clId="{B3740601-EC38-4418-9518-E07B3ECEA48A}" dt="2021-11-13T16:15:42.872" v="38" actId="113"/>
        <pc:sldMkLst>
          <pc:docMk/>
          <pc:sldMk cId="3141311839" sldId="276"/>
        </pc:sldMkLst>
        <pc:spChg chg="mod">
          <ac:chgData name="Jonathan Blattmachr" userId="4ab12cc3d1488f43" providerId="LiveId" clId="{B3740601-EC38-4418-9518-E07B3ECEA48A}" dt="2021-11-13T16:15:36.386" v="37" actId="113"/>
          <ac:spMkLst>
            <pc:docMk/>
            <pc:sldMk cId="3141311839" sldId="276"/>
            <ac:spMk id="4" creationId="{1F3B5E00-B298-49AF-B1F1-4CC133ED494B}"/>
          </ac:spMkLst>
        </pc:spChg>
        <pc:spChg chg="mod">
          <ac:chgData name="Jonathan Blattmachr" userId="4ab12cc3d1488f43" providerId="LiveId" clId="{B3740601-EC38-4418-9518-E07B3ECEA48A}" dt="2021-11-13T16:15:42.872" v="38" actId="113"/>
          <ac:spMkLst>
            <pc:docMk/>
            <pc:sldMk cId="3141311839" sldId="276"/>
            <ac:spMk id="5" creationId="{9D7FE14F-673E-4A39-9B53-6AADC86DE46D}"/>
          </ac:spMkLst>
        </pc:spChg>
      </pc:sldChg>
      <pc:sldChg chg="modSp mod">
        <pc:chgData name="Jonathan Blattmachr" userId="4ab12cc3d1488f43" providerId="LiveId" clId="{B3740601-EC38-4418-9518-E07B3ECEA48A}" dt="2021-11-13T16:17:11.020" v="119" actId="20577"/>
        <pc:sldMkLst>
          <pc:docMk/>
          <pc:sldMk cId="1814968267" sldId="277"/>
        </pc:sldMkLst>
        <pc:spChg chg="mod">
          <ac:chgData name="Jonathan Blattmachr" userId="4ab12cc3d1488f43" providerId="LiveId" clId="{B3740601-EC38-4418-9518-E07B3ECEA48A}" dt="2021-11-13T16:17:11.020" v="119" actId="20577"/>
          <ac:spMkLst>
            <pc:docMk/>
            <pc:sldMk cId="1814968267" sldId="277"/>
            <ac:spMk id="4" creationId="{1F3B5E00-B298-49AF-B1F1-4CC133ED494B}"/>
          </ac:spMkLst>
        </pc:spChg>
      </pc:sldChg>
      <pc:sldChg chg="modSp mod">
        <pc:chgData name="Jonathan Blattmachr" userId="4ab12cc3d1488f43" providerId="LiveId" clId="{B3740601-EC38-4418-9518-E07B3ECEA48A}" dt="2021-11-13T16:17:58.223" v="191" actId="20577"/>
        <pc:sldMkLst>
          <pc:docMk/>
          <pc:sldMk cId="614617227" sldId="278"/>
        </pc:sldMkLst>
        <pc:spChg chg="mod">
          <ac:chgData name="Jonathan Blattmachr" userId="4ab12cc3d1488f43" providerId="LiveId" clId="{B3740601-EC38-4418-9518-E07B3ECEA48A}" dt="2021-11-13T16:17:58.223" v="191" actId="20577"/>
          <ac:spMkLst>
            <pc:docMk/>
            <pc:sldMk cId="614617227" sldId="278"/>
            <ac:spMk id="5" creationId="{56CA7819-54F2-4778-BF28-73F7AEA62853}"/>
          </ac:spMkLst>
        </pc:spChg>
      </pc:sldChg>
      <pc:sldChg chg="modSp mod">
        <pc:chgData name="Jonathan Blattmachr" userId="4ab12cc3d1488f43" providerId="LiveId" clId="{B3740601-EC38-4418-9518-E07B3ECEA48A}" dt="2021-11-13T16:18:49.367" v="217" actId="113"/>
        <pc:sldMkLst>
          <pc:docMk/>
          <pc:sldMk cId="2551537281" sldId="279"/>
        </pc:sldMkLst>
        <pc:spChg chg="mod">
          <ac:chgData name="Jonathan Blattmachr" userId="4ab12cc3d1488f43" providerId="LiveId" clId="{B3740601-EC38-4418-9518-E07B3ECEA48A}" dt="2021-11-13T16:18:49.367" v="217" actId="113"/>
          <ac:spMkLst>
            <pc:docMk/>
            <pc:sldMk cId="2551537281" sldId="279"/>
            <ac:spMk id="4" creationId="{1F3B5E00-B298-49AF-B1F1-4CC133ED494B}"/>
          </ac:spMkLst>
        </pc:spChg>
      </pc:sldChg>
      <pc:sldChg chg="modSp mod">
        <pc:chgData name="Jonathan Blattmachr" userId="4ab12cc3d1488f43" providerId="LiveId" clId="{B3740601-EC38-4418-9518-E07B3ECEA48A}" dt="2021-11-13T16:08:30.935" v="1" actId="255"/>
        <pc:sldMkLst>
          <pc:docMk/>
          <pc:sldMk cId="2570869939" sldId="289"/>
        </pc:sldMkLst>
        <pc:spChg chg="mod">
          <ac:chgData name="Jonathan Blattmachr" userId="4ab12cc3d1488f43" providerId="LiveId" clId="{B3740601-EC38-4418-9518-E07B3ECEA48A}" dt="2021-11-13T16:08:30.935" v="1" actId="255"/>
          <ac:spMkLst>
            <pc:docMk/>
            <pc:sldMk cId="2570869939" sldId="289"/>
            <ac:spMk id="4" creationId="{1F3B5E00-B298-49AF-B1F1-4CC133ED494B}"/>
          </ac:spMkLst>
        </pc:spChg>
      </pc:sldChg>
      <pc:sldChg chg="modSp mod">
        <pc:chgData name="Jonathan Blattmachr" userId="4ab12cc3d1488f43" providerId="LiveId" clId="{B3740601-EC38-4418-9518-E07B3ECEA48A}" dt="2021-11-13T16:16:02.194" v="39" actId="113"/>
        <pc:sldMkLst>
          <pc:docMk/>
          <pc:sldMk cId="2875345503" sldId="351"/>
        </pc:sldMkLst>
        <pc:spChg chg="mod">
          <ac:chgData name="Jonathan Blattmachr" userId="4ab12cc3d1488f43" providerId="LiveId" clId="{B3740601-EC38-4418-9518-E07B3ECEA48A}" dt="2021-11-13T16:16:02.194" v="39" actId="113"/>
          <ac:spMkLst>
            <pc:docMk/>
            <pc:sldMk cId="2875345503" sldId="351"/>
            <ac:spMk id="3" creationId="{00000000-0000-0000-0000-000000000000}"/>
          </ac:spMkLst>
        </pc:spChg>
      </pc:sldChg>
      <pc:sldChg chg="modSp mod">
        <pc:chgData name="Jonathan Blattmachr" userId="4ab12cc3d1488f43" providerId="LiveId" clId="{B3740601-EC38-4418-9518-E07B3ECEA48A}" dt="2021-11-13T16:23:00.943" v="242" actId="27636"/>
        <pc:sldMkLst>
          <pc:docMk/>
          <pc:sldMk cId="1183463842" sldId="2255"/>
        </pc:sldMkLst>
        <pc:spChg chg="mod">
          <ac:chgData name="Jonathan Blattmachr" userId="4ab12cc3d1488f43" providerId="LiveId" clId="{B3740601-EC38-4418-9518-E07B3ECEA48A}" dt="2021-11-13T16:23:00.943" v="242" actId="27636"/>
          <ac:spMkLst>
            <pc:docMk/>
            <pc:sldMk cId="1183463842" sldId="2255"/>
            <ac:spMk id="3" creationId="{00000000-0000-0000-0000-000000000000}"/>
          </ac:spMkLst>
        </pc:spChg>
      </pc:sldChg>
      <pc:sldChg chg="modSp mod">
        <pc:chgData name="Jonathan Blattmachr" userId="4ab12cc3d1488f43" providerId="LiveId" clId="{B3740601-EC38-4418-9518-E07B3ECEA48A}" dt="2021-11-13T16:22:09.391" v="236" actId="255"/>
        <pc:sldMkLst>
          <pc:docMk/>
          <pc:sldMk cId="373274273" sldId="2258"/>
        </pc:sldMkLst>
        <pc:spChg chg="mod">
          <ac:chgData name="Jonathan Blattmachr" userId="4ab12cc3d1488f43" providerId="LiveId" clId="{B3740601-EC38-4418-9518-E07B3ECEA48A}" dt="2021-11-13T16:22:09.391" v="236" actId="255"/>
          <ac:spMkLst>
            <pc:docMk/>
            <pc:sldMk cId="373274273" sldId="2258"/>
            <ac:spMk id="3" creationId="{A11E07F1-AF6C-435A-90E9-95FFB66CBDB5}"/>
          </ac:spMkLst>
        </pc:spChg>
      </pc:sldChg>
      <pc:sldChg chg="modSp mod">
        <pc:chgData name="Jonathan Blattmachr" userId="4ab12cc3d1488f43" providerId="LiveId" clId="{B3740601-EC38-4418-9518-E07B3ECEA48A}" dt="2021-11-13T16:22:25.304" v="238" actId="255"/>
        <pc:sldMkLst>
          <pc:docMk/>
          <pc:sldMk cId="2474206838" sldId="2259"/>
        </pc:sldMkLst>
        <pc:spChg chg="mod">
          <ac:chgData name="Jonathan Blattmachr" userId="4ab12cc3d1488f43" providerId="LiveId" clId="{B3740601-EC38-4418-9518-E07B3ECEA48A}" dt="2021-11-13T16:22:25.304" v="238" actId="255"/>
          <ac:spMkLst>
            <pc:docMk/>
            <pc:sldMk cId="2474206838" sldId="2259"/>
            <ac:spMk id="3" creationId="{E23D6713-F6A6-4FCF-B05D-D9F8241D2A9E}"/>
          </ac:spMkLst>
        </pc:spChg>
      </pc:sldChg>
      <pc:sldChg chg="modSp mod">
        <pc:chgData name="Jonathan Blattmachr" userId="4ab12cc3d1488f43" providerId="LiveId" clId="{B3740601-EC38-4418-9518-E07B3ECEA48A}" dt="2021-11-13T16:22:44.457" v="239" actId="113"/>
        <pc:sldMkLst>
          <pc:docMk/>
          <pc:sldMk cId="2557084640" sldId="2260"/>
        </pc:sldMkLst>
        <pc:spChg chg="mod">
          <ac:chgData name="Jonathan Blattmachr" userId="4ab12cc3d1488f43" providerId="LiveId" clId="{B3740601-EC38-4418-9518-E07B3ECEA48A}" dt="2021-11-13T16:22:44.457" v="239" actId="113"/>
          <ac:spMkLst>
            <pc:docMk/>
            <pc:sldMk cId="2557084640" sldId="2260"/>
            <ac:spMk id="3" creationId="{4D3BB040-C3E8-411A-877B-F63B63DEB535}"/>
          </ac:spMkLst>
        </pc:spChg>
      </pc:sldChg>
      <pc:sldChg chg="modSp mod">
        <pc:chgData name="Jonathan Blattmachr" userId="4ab12cc3d1488f43" providerId="LiveId" clId="{B3740601-EC38-4418-9518-E07B3ECEA48A}" dt="2021-11-13T16:23:49.852" v="244" actId="113"/>
        <pc:sldMkLst>
          <pc:docMk/>
          <pc:sldMk cId="3386737772" sldId="2261"/>
        </pc:sldMkLst>
        <pc:spChg chg="mod">
          <ac:chgData name="Jonathan Blattmachr" userId="4ab12cc3d1488f43" providerId="LiveId" clId="{B3740601-EC38-4418-9518-E07B3ECEA48A}" dt="2021-11-13T16:23:49.852" v="244" actId="113"/>
          <ac:spMkLst>
            <pc:docMk/>
            <pc:sldMk cId="3386737772" sldId="2261"/>
            <ac:spMk id="3" creationId="{00000000-0000-0000-0000-000000000000}"/>
          </ac:spMkLst>
        </pc:spChg>
      </pc:sldChg>
      <pc:sldChg chg="modSp mod">
        <pc:chgData name="Jonathan Blattmachr" userId="4ab12cc3d1488f43" providerId="LiveId" clId="{B3740601-EC38-4418-9518-E07B3ECEA48A}" dt="2021-11-13T16:23:25.658" v="243" actId="113"/>
        <pc:sldMkLst>
          <pc:docMk/>
          <pc:sldMk cId="3504217698" sldId="2262"/>
        </pc:sldMkLst>
        <pc:spChg chg="mod">
          <ac:chgData name="Jonathan Blattmachr" userId="4ab12cc3d1488f43" providerId="LiveId" clId="{B3740601-EC38-4418-9518-E07B3ECEA48A}" dt="2021-11-13T16:23:25.658" v="243" actId="113"/>
          <ac:spMkLst>
            <pc:docMk/>
            <pc:sldMk cId="3504217698" sldId="2262"/>
            <ac:spMk id="3" creationId="{00000000-0000-0000-0000-000000000000}"/>
          </ac:spMkLst>
        </pc:spChg>
      </pc:sldChg>
      <pc:sldChg chg="modSp mod">
        <pc:chgData name="Jonathan Blattmachr" userId="4ab12cc3d1488f43" providerId="LiveId" clId="{B3740601-EC38-4418-9518-E07B3ECEA48A}" dt="2021-11-13T16:24:18.714" v="255" actId="20577"/>
        <pc:sldMkLst>
          <pc:docMk/>
          <pc:sldMk cId="727737862" sldId="2263"/>
        </pc:sldMkLst>
        <pc:spChg chg="mod">
          <ac:chgData name="Jonathan Blattmachr" userId="4ab12cc3d1488f43" providerId="LiveId" clId="{B3740601-EC38-4418-9518-E07B3ECEA48A}" dt="2021-11-13T16:24:18.714" v="255" actId="20577"/>
          <ac:spMkLst>
            <pc:docMk/>
            <pc:sldMk cId="727737862" sldId="2263"/>
            <ac:spMk id="3" creationId="{00000000-0000-0000-0000-000000000000}"/>
          </ac:spMkLst>
        </pc:spChg>
      </pc:sldChg>
      <pc:sldChg chg="modSp mod">
        <pc:chgData name="Jonathan Blattmachr" userId="4ab12cc3d1488f43" providerId="LiveId" clId="{B3740601-EC38-4418-9518-E07B3ECEA48A}" dt="2021-11-13T16:24:31.827" v="256" actId="113"/>
        <pc:sldMkLst>
          <pc:docMk/>
          <pc:sldMk cId="2769087400" sldId="2264"/>
        </pc:sldMkLst>
        <pc:spChg chg="mod">
          <ac:chgData name="Jonathan Blattmachr" userId="4ab12cc3d1488f43" providerId="LiveId" clId="{B3740601-EC38-4418-9518-E07B3ECEA48A}" dt="2021-11-13T16:24:31.827" v="256" actId="113"/>
          <ac:spMkLst>
            <pc:docMk/>
            <pc:sldMk cId="2769087400" sldId="2264"/>
            <ac:spMk id="3" creationId="{00000000-0000-0000-0000-000000000000}"/>
          </ac:spMkLst>
        </pc:spChg>
      </pc:sldChg>
      <pc:sldChg chg="modSp mod">
        <pc:chgData name="Jonathan Blattmachr" userId="4ab12cc3d1488f43" providerId="LiveId" clId="{B3740601-EC38-4418-9518-E07B3ECEA48A}" dt="2021-11-13T16:24:38.539" v="257" actId="113"/>
        <pc:sldMkLst>
          <pc:docMk/>
          <pc:sldMk cId="589501355" sldId="2265"/>
        </pc:sldMkLst>
        <pc:spChg chg="mod">
          <ac:chgData name="Jonathan Blattmachr" userId="4ab12cc3d1488f43" providerId="LiveId" clId="{B3740601-EC38-4418-9518-E07B3ECEA48A}" dt="2021-11-13T16:24:38.539" v="257" actId="113"/>
          <ac:spMkLst>
            <pc:docMk/>
            <pc:sldMk cId="589501355" sldId="2265"/>
            <ac:spMk id="3" creationId="{00000000-0000-0000-0000-000000000000}"/>
          </ac:spMkLst>
        </pc:spChg>
      </pc:sldChg>
      <pc:sldChg chg="modSp mod">
        <pc:chgData name="Jonathan Blattmachr" userId="4ab12cc3d1488f43" providerId="LiveId" clId="{B3740601-EC38-4418-9518-E07B3ECEA48A}" dt="2021-11-13T16:24:50.090" v="258" actId="113"/>
        <pc:sldMkLst>
          <pc:docMk/>
          <pc:sldMk cId="2252845684" sldId="2268"/>
        </pc:sldMkLst>
        <pc:spChg chg="mod">
          <ac:chgData name="Jonathan Blattmachr" userId="4ab12cc3d1488f43" providerId="LiveId" clId="{B3740601-EC38-4418-9518-E07B3ECEA48A}" dt="2021-11-13T16:24:50.090" v="258" actId="113"/>
          <ac:spMkLst>
            <pc:docMk/>
            <pc:sldMk cId="2252845684" sldId="2268"/>
            <ac:spMk id="3" creationId="{00000000-0000-0000-0000-000000000000}"/>
          </ac:spMkLst>
        </pc:spChg>
      </pc:sldChg>
      <pc:sldChg chg="modSp mod">
        <pc:chgData name="Jonathan Blattmachr" userId="4ab12cc3d1488f43" providerId="LiveId" clId="{B3740601-EC38-4418-9518-E07B3ECEA48A}" dt="2021-11-13T16:25:07.540" v="263" actId="27636"/>
        <pc:sldMkLst>
          <pc:docMk/>
          <pc:sldMk cId="977581313" sldId="2269"/>
        </pc:sldMkLst>
        <pc:spChg chg="mod">
          <ac:chgData name="Jonathan Blattmachr" userId="4ab12cc3d1488f43" providerId="LiveId" clId="{B3740601-EC38-4418-9518-E07B3ECEA48A}" dt="2021-11-13T16:25:07.540" v="263" actId="27636"/>
          <ac:spMkLst>
            <pc:docMk/>
            <pc:sldMk cId="977581313" sldId="2269"/>
            <ac:spMk id="3" creationId="{00000000-0000-0000-0000-000000000000}"/>
          </ac:spMkLst>
        </pc:spChg>
      </pc:sldChg>
      <pc:sldChg chg="modSp mod ord">
        <pc:chgData name="Jonathan Blattmachr" userId="4ab12cc3d1488f43" providerId="LiveId" clId="{B3740601-EC38-4418-9518-E07B3ECEA48A}" dt="2021-11-13T16:25:28.523" v="266" actId="113"/>
        <pc:sldMkLst>
          <pc:docMk/>
          <pc:sldMk cId="2760609673" sldId="2270"/>
        </pc:sldMkLst>
        <pc:spChg chg="mod">
          <ac:chgData name="Jonathan Blattmachr" userId="4ab12cc3d1488f43" providerId="LiveId" clId="{B3740601-EC38-4418-9518-E07B3ECEA48A}" dt="2021-11-13T16:25:28.523" v="266" actId="113"/>
          <ac:spMkLst>
            <pc:docMk/>
            <pc:sldMk cId="2760609673" sldId="2270"/>
            <ac:spMk id="3" creationId="{00000000-0000-0000-0000-000000000000}"/>
          </ac:spMkLst>
        </pc:spChg>
      </pc:sldChg>
      <pc:sldChg chg="modSp mod">
        <pc:chgData name="Jonathan Blattmachr" userId="4ab12cc3d1488f43" providerId="LiveId" clId="{B3740601-EC38-4418-9518-E07B3ECEA48A}" dt="2021-11-13T16:26:59.598" v="326" actId="20577"/>
        <pc:sldMkLst>
          <pc:docMk/>
          <pc:sldMk cId="3259912385" sldId="2282"/>
        </pc:sldMkLst>
        <pc:spChg chg="mod">
          <ac:chgData name="Jonathan Blattmachr" userId="4ab12cc3d1488f43" providerId="LiveId" clId="{B3740601-EC38-4418-9518-E07B3ECEA48A}" dt="2021-11-13T16:26:59.598" v="326" actId="20577"/>
          <ac:spMkLst>
            <pc:docMk/>
            <pc:sldMk cId="3259912385" sldId="2282"/>
            <ac:spMk id="3" creationId="{00000000-0000-0000-0000-000000000000}"/>
          </ac:spMkLst>
        </pc:spChg>
      </pc:sldChg>
      <pc:sldChg chg="modSp mod">
        <pc:chgData name="Jonathan Blattmachr" userId="4ab12cc3d1488f43" providerId="LiveId" clId="{B3740601-EC38-4418-9518-E07B3ECEA48A}" dt="2021-11-13T16:27:09.882" v="327" actId="113"/>
        <pc:sldMkLst>
          <pc:docMk/>
          <pc:sldMk cId="3675496621" sldId="2283"/>
        </pc:sldMkLst>
        <pc:spChg chg="mod">
          <ac:chgData name="Jonathan Blattmachr" userId="4ab12cc3d1488f43" providerId="LiveId" clId="{B3740601-EC38-4418-9518-E07B3ECEA48A}" dt="2021-11-13T16:27:09.882" v="327" actId="113"/>
          <ac:spMkLst>
            <pc:docMk/>
            <pc:sldMk cId="3675496621" sldId="2283"/>
            <ac:spMk id="3" creationId="{00000000-0000-0000-0000-000000000000}"/>
          </ac:spMkLst>
        </pc:spChg>
      </pc:sldChg>
      <pc:sldChg chg="modSp mod">
        <pc:chgData name="Jonathan Blattmachr" userId="4ab12cc3d1488f43" providerId="LiveId" clId="{B3740601-EC38-4418-9518-E07B3ECEA48A}" dt="2021-11-13T16:25:41.851" v="267" actId="113"/>
        <pc:sldMkLst>
          <pc:docMk/>
          <pc:sldMk cId="3718176822" sldId="2290"/>
        </pc:sldMkLst>
        <pc:spChg chg="mod">
          <ac:chgData name="Jonathan Blattmachr" userId="4ab12cc3d1488f43" providerId="LiveId" clId="{B3740601-EC38-4418-9518-E07B3ECEA48A}" dt="2021-11-13T16:25:41.851" v="267" actId="113"/>
          <ac:spMkLst>
            <pc:docMk/>
            <pc:sldMk cId="3718176822" sldId="2290"/>
            <ac:spMk id="3" creationId="{00000000-0000-0000-0000-000000000000}"/>
          </ac:spMkLst>
        </pc:spChg>
      </pc:sldChg>
      <pc:sldChg chg="modSp mod">
        <pc:chgData name="Jonathan Blattmachr" userId="4ab12cc3d1488f43" providerId="LiveId" clId="{B3740601-EC38-4418-9518-E07B3ECEA48A}" dt="2021-11-13T16:19:08.562" v="219" actId="255"/>
        <pc:sldMkLst>
          <pc:docMk/>
          <pc:sldMk cId="3308067702" sldId="2345"/>
        </pc:sldMkLst>
        <pc:spChg chg="mod">
          <ac:chgData name="Jonathan Blattmachr" userId="4ab12cc3d1488f43" providerId="LiveId" clId="{B3740601-EC38-4418-9518-E07B3ECEA48A}" dt="2021-11-13T16:19:08.562" v="219" actId="255"/>
          <ac:spMkLst>
            <pc:docMk/>
            <pc:sldMk cId="3308067702" sldId="2345"/>
            <ac:spMk id="3" creationId="{FDBE7394-BA04-4389-9E41-34B80F7D9B78}"/>
          </ac:spMkLst>
        </pc:spChg>
      </pc:sldChg>
      <pc:sldChg chg="modSp mod">
        <pc:chgData name="Jonathan Blattmachr" userId="4ab12cc3d1488f43" providerId="LiveId" clId="{B3740601-EC38-4418-9518-E07B3ECEA48A}" dt="2021-11-13T16:19:57.621" v="225" actId="113"/>
        <pc:sldMkLst>
          <pc:docMk/>
          <pc:sldMk cId="3538846294" sldId="2350"/>
        </pc:sldMkLst>
        <pc:spChg chg="mod">
          <ac:chgData name="Jonathan Blattmachr" userId="4ab12cc3d1488f43" providerId="LiveId" clId="{B3740601-EC38-4418-9518-E07B3ECEA48A}" dt="2021-11-13T16:19:57.621" v="225" actId="113"/>
          <ac:spMkLst>
            <pc:docMk/>
            <pc:sldMk cId="3538846294" sldId="2350"/>
            <ac:spMk id="3" creationId="{FDBE7394-BA04-4389-9E41-34B80F7D9B78}"/>
          </ac:spMkLst>
        </pc:spChg>
      </pc:sldChg>
      <pc:sldChg chg="modSp mod">
        <pc:chgData name="Jonathan Blattmachr" userId="4ab12cc3d1488f43" providerId="LiveId" clId="{B3740601-EC38-4418-9518-E07B3ECEA48A}" dt="2021-11-13T16:20:17.568" v="228" actId="255"/>
        <pc:sldMkLst>
          <pc:docMk/>
          <pc:sldMk cId="971451383" sldId="2352"/>
        </pc:sldMkLst>
        <pc:spChg chg="mod">
          <ac:chgData name="Jonathan Blattmachr" userId="4ab12cc3d1488f43" providerId="LiveId" clId="{B3740601-EC38-4418-9518-E07B3ECEA48A}" dt="2021-11-13T16:20:17.568" v="228" actId="255"/>
          <ac:spMkLst>
            <pc:docMk/>
            <pc:sldMk cId="971451383" sldId="2352"/>
            <ac:spMk id="3" creationId="{FDBE7394-BA04-4389-9E41-34B80F7D9B78}"/>
          </ac:spMkLst>
        </pc:spChg>
      </pc:sldChg>
      <pc:sldChg chg="modSp mod">
        <pc:chgData name="Jonathan Blattmachr" userId="4ab12cc3d1488f43" providerId="LiveId" clId="{B3740601-EC38-4418-9518-E07B3ECEA48A}" dt="2021-11-13T16:19:26.427" v="222" actId="255"/>
        <pc:sldMkLst>
          <pc:docMk/>
          <pc:sldMk cId="3234103601" sldId="2356"/>
        </pc:sldMkLst>
        <pc:spChg chg="mod">
          <ac:chgData name="Jonathan Blattmachr" userId="4ab12cc3d1488f43" providerId="LiveId" clId="{B3740601-EC38-4418-9518-E07B3ECEA48A}" dt="2021-11-13T16:19:26.427" v="222" actId="255"/>
          <ac:spMkLst>
            <pc:docMk/>
            <pc:sldMk cId="3234103601" sldId="2356"/>
            <ac:spMk id="3" creationId="{FDBE7394-BA04-4389-9E41-34B80F7D9B78}"/>
          </ac:spMkLst>
        </pc:spChg>
      </pc:sldChg>
      <pc:sldChg chg="modSp mod">
        <pc:chgData name="Jonathan Blattmachr" userId="4ab12cc3d1488f43" providerId="LiveId" clId="{B3740601-EC38-4418-9518-E07B3ECEA48A}" dt="2021-11-13T16:20:46.233" v="232" actId="1036"/>
        <pc:sldMkLst>
          <pc:docMk/>
          <pc:sldMk cId="104811800" sldId="2359"/>
        </pc:sldMkLst>
        <pc:spChg chg="mod">
          <ac:chgData name="Jonathan Blattmachr" userId="4ab12cc3d1488f43" providerId="LiveId" clId="{B3740601-EC38-4418-9518-E07B3ECEA48A}" dt="2021-11-13T16:20:46.233" v="232" actId="1036"/>
          <ac:spMkLst>
            <pc:docMk/>
            <pc:sldMk cId="104811800" sldId="2359"/>
            <ac:spMk id="10" creationId="{3CF9DD87-56FE-4B92-85CD-83389FEAD647}"/>
          </ac:spMkLst>
        </pc:spChg>
        <pc:graphicFrameChg chg="modGraphic">
          <ac:chgData name="Jonathan Blattmachr" userId="4ab12cc3d1488f43" providerId="LiveId" clId="{B3740601-EC38-4418-9518-E07B3ECEA48A}" dt="2021-11-13T16:20:35.512" v="230" actId="14734"/>
          <ac:graphicFrameMkLst>
            <pc:docMk/>
            <pc:sldMk cId="104811800" sldId="2359"/>
            <ac:graphicFrameMk id="9" creationId="{961AA6B2-962D-4F38-990C-F9DC6D3C4337}"/>
          </ac:graphicFrameMkLst>
        </pc:graphicFrameChg>
      </pc:sldChg>
      <pc:sldChg chg="modSp mod">
        <pc:chgData name="Jonathan Blattmachr" userId="4ab12cc3d1488f43" providerId="LiveId" clId="{B3740601-EC38-4418-9518-E07B3ECEA48A}" dt="2021-11-13T16:21:39.197" v="233" actId="20577"/>
        <pc:sldMkLst>
          <pc:docMk/>
          <pc:sldMk cId="1029809988" sldId="2368"/>
        </pc:sldMkLst>
        <pc:spChg chg="mod">
          <ac:chgData name="Jonathan Blattmachr" userId="4ab12cc3d1488f43" providerId="LiveId" clId="{B3740601-EC38-4418-9518-E07B3ECEA48A}" dt="2021-11-13T16:21:39.197" v="233" actId="20577"/>
          <ac:spMkLst>
            <pc:docMk/>
            <pc:sldMk cId="1029809988" sldId="2368"/>
            <ac:spMk id="3074" creationId="{00000000-0000-0000-0000-000000000000}"/>
          </ac:spMkLst>
        </pc:spChg>
      </pc:sldChg>
      <pc:sldChg chg="modSp mod">
        <pc:chgData name="Jonathan Blattmachr" userId="4ab12cc3d1488f43" providerId="LiveId" clId="{B3740601-EC38-4418-9518-E07B3ECEA48A}" dt="2021-11-13T16:21:53.394" v="234" actId="113"/>
        <pc:sldMkLst>
          <pc:docMk/>
          <pc:sldMk cId="3170039937" sldId="2369"/>
        </pc:sldMkLst>
        <pc:spChg chg="mod">
          <ac:chgData name="Jonathan Blattmachr" userId="4ab12cc3d1488f43" providerId="LiveId" clId="{B3740601-EC38-4418-9518-E07B3ECEA48A}" dt="2021-11-13T16:21:53.394" v="234" actId="113"/>
          <ac:spMkLst>
            <pc:docMk/>
            <pc:sldMk cId="3170039937" sldId="2369"/>
            <ac:spMk id="3" creationId="{00000000-0000-0000-0000-000000000000}"/>
          </ac:spMkLst>
        </pc:spChg>
      </pc:sldChg>
      <pc:sldChg chg="modSp mod">
        <pc:chgData name="Jonathan Blattmachr" userId="4ab12cc3d1488f43" providerId="LiveId" clId="{B3740601-EC38-4418-9518-E07B3ECEA48A}" dt="2021-11-13T16:27:32.899" v="331" actId="113"/>
        <pc:sldMkLst>
          <pc:docMk/>
          <pc:sldMk cId="3327194743" sldId="2371"/>
        </pc:sldMkLst>
        <pc:spChg chg="mod">
          <ac:chgData name="Jonathan Blattmachr" userId="4ab12cc3d1488f43" providerId="LiveId" clId="{B3740601-EC38-4418-9518-E07B3ECEA48A}" dt="2021-11-13T16:27:32.899" v="331" actId="113"/>
          <ac:spMkLst>
            <pc:docMk/>
            <pc:sldMk cId="3327194743" sldId="2371"/>
            <ac:spMk id="3" creationId="{00000000-0000-0000-0000-000000000000}"/>
          </ac:spMkLst>
        </pc:spChg>
      </pc:sldChg>
      <pc:sldChg chg="modSp mod">
        <pc:chgData name="Jonathan Blattmachr" userId="4ab12cc3d1488f43" providerId="LiveId" clId="{B3740601-EC38-4418-9518-E07B3ECEA48A}" dt="2021-11-13T16:15:20.978" v="36" actId="27636"/>
        <pc:sldMkLst>
          <pc:docMk/>
          <pc:sldMk cId="1988510382" sldId="2377"/>
        </pc:sldMkLst>
        <pc:spChg chg="mod">
          <ac:chgData name="Jonathan Blattmachr" userId="4ab12cc3d1488f43" providerId="LiveId" clId="{B3740601-EC38-4418-9518-E07B3ECEA48A}" dt="2021-11-13T16:15:20.978" v="36" actId="27636"/>
          <ac:spMkLst>
            <pc:docMk/>
            <pc:sldMk cId="1988510382" sldId="2377"/>
            <ac:spMk id="4" creationId="{1F3B5E00-B298-49AF-B1F1-4CC133ED494B}"/>
          </ac:spMkLst>
        </pc:spChg>
      </pc:sldChg>
      <pc:sldChg chg="modSp mod">
        <pc:chgData name="Jonathan Blattmachr" userId="4ab12cc3d1488f43" providerId="LiveId" clId="{B3740601-EC38-4418-9518-E07B3ECEA48A}" dt="2021-11-13T16:10:47.437" v="11" actId="27636"/>
        <pc:sldMkLst>
          <pc:docMk/>
          <pc:sldMk cId="2096821633" sldId="2378"/>
        </pc:sldMkLst>
        <pc:spChg chg="mod">
          <ac:chgData name="Jonathan Blattmachr" userId="4ab12cc3d1488f43" providerId="LiveId" clId="{B3740601-EC38-4418-9518-E07B3ECEA48A}" dt="2021-11-13T16:10:47.437" v="11" actId="27636"/>
          <ac:spMkLst>
            <pc:docMk/>
            <pc:sldMk cId="2096821633" sldId="2378"/>
            <ac:spMk id="4" creationId="{1F3B5E00-B298-49AF-B1F1-4CC133ED494B}"/>
          </ac:spMkLst>
        </pc:spChg>
      </pc:sldChg>
      <pc:sldChg chg="modSp mod">
        <pc:chgData name="Jonathan Blattmachr" userId="4ab12cc3d1488f43" providerId="LiveId" clId="{B3740601-EC38-4418-9518-E07B3ECEA48A}" dt="2021-11-13T16:13:36.071" v="30" actId="255"/>
        <pc:sldMkLst>
          <pc:docMk/>
          <pc:sldMk cId="375793929" sldId="2379"/>
        </pc:sldMkLst>
        <pc:spChg chg="mod">
          <ac:chgData name="Jonathan Blattmachr" userId="4ab12cc3d1488f43" providerId="LiveId" clId="{B3740601-EC38-4418-9518-E07B3ECEA48A}" dt="2021-11-13T16:13:36.071" v="30" actId="255"/>
          <ac:spMkLst>
            <pc:docMk/>
            <pc:sldMk cId="375793929" sldId="2379"/>
            <ac:spMk id="4" creationId="{1F3B5E00-B298-49AF-B1F1-4CC133ED494B}"/>
          </ac:spMkLst>
        </pc:spChg>
      </pc:sldChg>
      <pc:sldChg chg="modSp mod">
        <pc:chgData name="Jonathan Blattmachr" userId="4ab12cc3d1488f43" providerId="LiveId" clId="{B3740601-EC38-4418-9518-E07B3ECEA48A}" dt="2021-11-13T16:10:21.717" v="9" actId="113"/>
        <pc:sldMkLst>
          <pc:docMk/>
          <pc:sldMk cId="959923603" sldId="2380"/>
        </pc:sldMkLst>
        <pc:spChg chg="mod">
          <ac:chgData name="Jonathan Blattmachr" userId="4ab12cc3d1488f43" providerId="LiveId" clId="{B3740601-EC38-4418-9518-E07B3ECEA48A}" dt="2021-11-13T16:10:21.717" v="9" actId="113"/>
          <ac:spMkLst>
            <pc:docMk/>
            <pc:sldMk cId="959923603" sldId="2380"/>
            <ac:spMk id="4" creationId="{1F3B5E00-B298-49AF-B1F1-4CC133ED494B}"/>
          </ac:spMkLst>
        </pc:spChg>
      </pc:sldChg>
      <pc:sldChg chg="modSp mod">
        <pc:chgData name="Jonathan Blattmachr" userId="4ab12cc3d1488f43" providerId="LiveId" clId="{B3740601-EC38-4418-9518-E07B3ECEA48A}" dt="2021-11-13T16:13:54.828" v="31" actId="113"/>
        <pc:sldMkLst>
          <pc:docMk/>
          <pc:sldMk cId="3429832253" sldId="2381"/>
        </pc:sldMkLst>
        <pc:spChg chg="mod">
          <ac:chgData name="Jonathan Blattmachr" userId="4ab12cc3d1488f43" providerId="LiveId" clId="{B3740601-EC38-4418-9518-E07B3ECEA48A}" dt="2021-11-13T16:13:54.828" v="31" actId="113"/>
          <ac:spMkLst>
            <pc:docMk/>
            <pc:sldMk cId="3429832253" sldId="2381"/>
            <ac:spMk id="4" creationId="{1F3B5E00-B298-49AF-B1F1-4CC133ED494B}"/>
          </ac:spMkLst>
        </pc:spChg>
      </pc:sldChg>
      <pc:sldChg chg="modSp mod">
        <pc:chgData name="Jonathan Blattmachr" userId="4ab12cc3d1488f43" providerId="LiveId" clId="{B3740601-EC38-4418-9518-E07B3ECEA48A}" dt="2021-11-13T16:14:11.734" v="32" actId="113"/>
        <pc:sldMkLst>
          <pc:docMk/>
          <pc:sldMk cId="3808869870" sldId="2384"/>
        </pc:sldMkLst>
        <pc:spChg chg="mod">
          <ac:chgData name="Jonathan Blattmachr" userId="4ab12cc3d1488f43" providerId="LiveId" clId="{B3740601-EC38-4418-9518-E07B3ECEA48A}" dt="2021-11-13T16:14:11.734" v="32" actId="113"/>
          <ac:spMkLst>
            <pc:docMk/>
            <pc:sldMk cId="3808869870" sldId="2384"/>
            <ac:spMk id="4" creationId="{1F3B5E00-B298-49AF-B1F1-4CC133ED494B}"/>
          </ac:spMkLst>
        </pc:spChg>
      </pc:sldChg>
      <pc:sldChg chg="modSp mod">
        <pc:chgData name="Jonathan Blattmachr" userId="4ab12cc3d1488f43" providerId="LiveId" clId="{B3740601-EC38-4418-9518-E07B3ECEA48A}" dt="2021-11-13T16:14:50.943" v="33" actId="2711"/>
        <pc:sldMkLst>
          <pc:docMk/>
          <pc:sldMk cId="1929474479" sldId="2385"/>
        </pc:sldMkLst>
        <pc:spChg chg="mod">
          <ac:chgData name="Jonathan Blattmachr" userId="4ab12cc3d1488f43" providerId="LiveId" clId="{B3740601-EC38-4418-9518-E07B3ECEA48A}" dt="2021-11-13T16:14:50.943" v="33" actId="2711"/>
          <ac:spMkLst>
            <pc:docMk/>
            <pc:sldMk cId="1929474479" sldId="2385"/>
            <ac:spMk id="4" creationId="{1F3B5E00-B298-49AF-B1F1-4CC133ED494B}"/>
          </ac:spMkLst>
        </pc:spChg>
      </pc:sldChg>
      <pc:sldChg chg="modSp mod">
        <pc:chgData name="Jonathan Blattmachr" userId="4ab12cc3d1488f43" providerId="LiveId" clId="{B3740601-EC38-4418-9518-E07B3ECEA48A}" dt="2021-11-13T16:27:52.972" v="334" actId="113"/>
        <pc:sldMkLst>
          <pc:docMk/>
          <pc:sldMk cId="4161627326" sldId="2386"/>
        </pc:sldMkLst>
        <pc:spChg chg="mod">
          <ac:chgData name="Jonathan Blattmachr" userId="4ab12cc3d1488f43" providerId="LiveId" clId="{B3740601-EC38-4418-9518-E07B3ECEA48A}" dt="2021-11-13T16:27:52.972" v="334" actId="113"/>
          <ac:spMkLst>
            <pc:docMk/>
            <pc:sldMk cId="4161627326" sldId="238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0B7230E-68E1-4587-834C-E99BCAF3DBEA}" type="datetimeFigureOut">
              <a:rPr lang="en-US" smtClean="0"/>
              <a:t>11/13/2021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AA0B512-C735-4252-90B2-8BE7B277D6EF}" type="slidenum">
              <a:rPr lang="en-US" smtClean="0"/>
              <a:t>‹#›</a:t>
            </a:fld>
            <a:endParaRPr lang="en-US"/>
          </a:p>
        </p:txBody>
      </p:sp>
    </p:spTree>
    <p:extLst>
      <p:ext uri="{BB962C8B-B14F-4D97-AF65-F5344CB8AC3E}">
        <p14:creationId xmlns:p14="http://schemas.microsoft.com/office/powerpoint/2010/main" val="373029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C0E781A-68C4-4EF7-8930-C08217C6D44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3961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B4F2-3105-432E-A757-5665E0E311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547FDA-9463-4CD2-8AF2-465470CBD2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1521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25CF-C54C-4318-A229-0361DF175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6777E8-542A-476D-B3CA-6D71FDBD2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275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B58F-0D92-43C4-A44F-A689C2C568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EAEC6C-2CC7-4B40-BA64-59C49AC9E3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29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65243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213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6361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307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945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7126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237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3"/>
          <p:cNvSpPr>
            <a:spLocks noChangeArrowheads="1"/>
          </p:cNvSpPr>
          <p:nvPr/>
        </p:nvSpPr>
        <p:spPr bwMode="auto">
          <a:xfrm>
            <a:off x="8405285" y="5867400"/>
            <a:ext cx="358351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fontAlgn="base">
              <a:spcBef>
                <a:spcPct val="0"/>
              </a:spcBef>
              <a:spcAft>
                <a:spcPct val="0"/>
              </a:spcAft>
            </a:pPr>
            <a:r>
              <a:rPr lang="en-US" sz="1000" b="1">
                <a:solidFill>
                  <a:prstClr val="black"/>
                </a:solidFill>
                <a:latin typeface="Arial" charset="0"/>
                <a:cs typeface="Arial" charset="0"/>
              </a:rPr>
              <a:t>Presented by:</a:t>
            </a:r>
            <a:br>
              <a:rPr lang="en-US" sz="1000" b="1">
                <a:solidFill>
                  <a:prstClr val="black"/>
                </a:solidFill>
                <a:latin typeface="Arial" charset="0"/>
                <a:cs typeface="Arial" charset="0"/>
              </a:rPr>
            </a:br>
            <a:r>
              <a:rPr lang="en-US" sz="1000">
                <a:solidFill>
                  <a:prstClr val="black"/>
                </a:solidFill>
                <a:latin typeface="Arial" charset="0"/>
                <a:cs typeface="Arial" charset="0"/>
              </a:rPr>
              <a:t>Robert S. Keebler, CPA, MST, AEP</a:t>
            </a:r>
            <a:br>
              <a:rPr lang="en-US" sz="1000">
                <a:solidFill>
                  <a:prstClr val="black"/>
                </a:solidFill>
                <a:latin typeface="Arial" charset="0"/>
                <a:cs typeface="Arial" charset="0"/>
              </a:rPr>
            </a:br>
            <a:r>
              <a:rPr lang="en-US" sz="1000">
                <a:solidFill>
                  <a:prstClr val="black"/>
                </a:solidFill>
                <a:latin typeface="Arial" charset="0"/>
                <a:cs typeface="Arial" charset="0"/>
              </a:rPr>
              <a:t>920 593 1700</a:t>
            </a:r>
            <a:br>
              <a:rPr lang="en-US" sz="1000">
                <a:solidFill>
                  <a:prstClr val="black"/>
                </a:solidFill>
                <a:latin typeface="Arial" charset="0"/>
                <a:cs typeface="Arial" charset="0"/>
              </a:rPr>
            </a:br>
            <a:r>
              <a:rPr lang="en-US" sz="1000">
                <a:solidFill>
                  <a:prstClr val="black"/>
                </a:solidFill>
                <a:latin typeface="Arial" charset="0"/>
                <a:cs typeface="Arial" charset="0"/>
              </a:rPr>
              <a:t>robert.keebler@keeblerandassociates.com</a:t>
            </a:r>
          </a:p>
          <a:p>
            <a:pPr fontAlgn="base">
              <a:spcBef>
                <a:spcPct val="0"/>
              </a:spcBef>
              <a:spcAft>
                <a:spcPct val="0"/>
              </a:spcAft>
            </a:pPr>
            <a:endParaRPr lang="en-US" sz="1000">
              <a:solidFill>
                <a:prstClr val="black"/>
              </a:solidFill>
              <a:latin typeface="Arial" charset="0"/>
              <a:cs typeface="Arial" charset="0"/>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653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3AAE-8E8F-47FC-A485-90DECC791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62F40-B3ED-4317-8128-FD4576898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414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3"/>
          <p:cNvSpPr>
            <a:spLocks noChangeArrowheads="1"/>
          </p:cNvSpPr>
          <p:nvPr/>
        </p:nvSpPr>
        <p:spPr bwMode="auto">
          <a:xfrm>
            <a:off x="8405285" y="5867400"/>
            <a:ext cx="358351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fontAlgn="base">
              <a:spcBef>
                <a:spcPct val="0"/>
              </a:spcBef>
              <a:spcAft>
                <a:spcPct val="0"/>
              </a:spcAft>
            </a:pPr>
            <a:r>
              <a:rPr lang="en-US" sz="1000" b="1">
                <a:solidFill>
                  <a:prstClr val="black"/>
                </a:solidFill>
                <a:latin typeface="Arial" charset="0"/>
                <a:cs typeface="Arial" charset="0"/>
              </a:rPr>
              <a:t>Presented by:</a:t>
            </a:r>
            <a:br>
              <a:rPr lang="en-US" sz="1000" b="1">
                <a:solidFill>
                  <a:prstClr val="black"/>
                </a:solidFill>
                <a:latin typeface="Arial" charset="0"/>
                <a:cs typeface="Arial" charset="0"/>
              </a:rPr>
            </a:br>
            <a:r>
              <a:rPr lang="en-US" sz="1000">
                <a:solidFill>
                  <a:prstClr val="black"/>
                </a:solidFill>
                <a:latin typeface="Arial" charset="0"/>
                <a:cs typeface="Arial" charset="0"/>
              </a:rPr>
              <a:t>Robert S. Keebler, CPA, MST, AEP</a:t>
            </a:r>
            <a:br>
              <a:rPr lang="en-US" sz="1000">
                <a:solidFill>
                  <a:prstClr val="black"/>
                </a:solidFill>
                <a:latin typeface="Arial" charset="0"/>
                <a:cs typeface="Arial" charset="0"/>
              </a:rPr>
            </a:br>
            <a:r>
              <a:rPr lang="en-US" sz="1000">
                <a:solidFill>
                  <a:prstClr val="black"/>
                </a:solidFill>
                <a:latin typeface="Arial" charset="0"/>
                <a:cs typeface="Arial" charset="0"/>
              </a:rPr>
              <a:t>920 593 1700</a:t>
            </a:r>
            <a:br>
              <a:rPr lang="en-US" sz="1000">
                <a:solidFill>
                  <a:prstClr val="black"/>
                </a:solidFill>
                <a:latin typeface="Arial" charset="0"/>
                <a:cs typeface="Arial" charset="0"/>
              </a:rPr>
            </a:br>
            <a:r>
              <a:rPr lang="en-US" sz="1000">
                <a:solidFill>
                  <a:prstClr val="black"/>
                </a:solidFill>
                <a:latin typeface="Arial" charset="0"/>
                <a:cs typeface="Arial" charset="0"/>
              </a:rPr>
              <a:t>robert.keebler@keeblerandassociates.com</a:t>
            </a:r>
          </a:p>
          <a:p>
            <a:pPr fontAlgn="base">
              <a:spcBef>
                <a:spcPct val="0"/>
              </a:spcBef>
              <a:spcAft>
                <a:spcPct val="0"/>
              </a:spcAft>
            </a:pPr>
            <a:endParaRPr lang="en-US" sz="1000">
              <a:solidFill>
                <a:prstClr val="black"/>
              </a:solidFill>
              <a:latin typeface="Arial" charset="0"/>
              <a:cs typeface="Arial" charset="0"/>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1585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3665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517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A58A-6B27-4146-BA2E-F5F5BFF83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F0B94F-C469-40FA-ABDC-15A685DA8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326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7481-6D63-420A-A462-50798D4FA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D6106-78B2-45C5-A182-D67B9197B2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5F6CE1-16A0-4301-AE2F-5803C8F2AA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88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6090-58E9-41B7-ACD0-054EEDACDF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B521A0-8492-4006-8D41-97F0BEE398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7907C0-FBA2-4040-A6E2-D792CAD10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CC900C-E06A-4363-B2E3-C84133675E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A39B89-D0AE-477C-A465-9B4BBAC141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7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F415-DEA6-44C4-950A-981AD1B6EF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03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97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9EE4-0A23-4D05-B389-ECFD84BDB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B6DE89-5443-414F-BB39-29C925B66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635741-27F6-4C0F-BD35-3E1DB5735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4677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7C52-A9C1-4DFE-B1A9-BFC96F5A6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81A288-8FBD-4FA6-880A-2200D2A43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A9BED-F153-4DFC-BCE7-EF0BF7DD6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534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10D19-478E-4D0E-B9B9-92FBFC3199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934980-5DC7-4A7D-A449-B8FDCBF5DB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AE9E8D48-5080-4432-8078-1F0DE6FDCF3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4475" y="6280992"/>
            <a:ext cx="1792022" cy="558473"/>
          </a:xfrm>
          <a:prstGeom prst="rect">
            <a:avLst/>
          </a:prstGeom>
        </p:spPr>
      </p:pic>
    </p:spTree>
    <p:extLst>
      <p:ext uri="{BB962C8B-B14F-4D97-AF65-F5344CB8AC3E}">
        <p14:creationId xmlns:p14="http://schemas.microsoft.com/office/powerpoint/2010/main" val="3676924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407651" y="6283325"/>
            <a:ext cx="1678516"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0"/>
            <a:ext cx="12192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0" y="6858000"/>
            <a:ext cx="12192000" cy="0"/>
          </a:xfrm>
          <a:prstGeom prst="line">
            <a:avLst/>
          </a:prstGeom>
        </p:spPr>
        <p:style>
          <a:lnRef idx="3">
            <a:schemeClr val="accent1"/>
          </a:lnRef>
          <a:fillRef idx="0">
            <a:schemeClr val="accent1"/>
          </a:fillRef>
          <a:effectRef idx="2">
            <a:schemeClr val="accent1"/>
          </a:effectRef>
          <a:fontRef idx="minor">
            <a:schemeClr val="tx1"/>
          </a:fontRef>
        </p:style>
      </p:cxnSp>
      <p:sp>
        <p:nvSpPr>
          <p:cNvPr id="2055" name="TextBox 14"/>
          <p:cNvSpPr txBox="1">
            <a:spLocks noChangeArrowheads="1"/>
          </p:cNvSpPr>
          <p:nvPr/>
        </p:nvSpPr>
        <p:spPr bwMode="auto">
          <a:xfrm>
            <a:off x="-27517" y="6423025"/>
            <a:ext cx="23342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2042"/>
                </a:solidFill>
                <a:latin typeface="Arial" charset="0"/>
              </a:defRPr>
            </a:lvl1pPr>
            <a:lvl2pPr marL="742950" indent="-285750">
              <a:defRPr>
                <a:solidFill>
                  <a:srgbClr val="002042"/>
                </a:solidFill>
                <a:latin typeface="Arial" charset="0"/>
              </a:defRPr>
            </a:lvl2pPr>
            <a:lvl3pPr marL="1143000" indent="-228600">
              <a:defRPr>
                <a:solidFill>
                  <a:srgbClr val="002042"/>
                </a:solidFill>
                <a:latin typeface="Arial" charset="0"/>
              </a:defRPr>
            </a:lvl3pPr>
            <a:lvl4pPr marL="1600200" indent="-228600">
              <a:defRPr>
                <a:solidFill>
                  <a:srgbClr val="002042"/>
                </a:solidFill>
                <a:latin typeface="Arial" charset="0"/>
              </a:defRPr>
            </a:lvl4pPr>
            <a:lvl5pPr marL="2057400" indent="-228600">
              <a:defRPr>
                <a:solidFill>
                  <a:srgbClr val="002042"/>
                </a:solidFill>
                <a:latin typeface="Arial" charset="0"/>
              </a:defRPr>
            </a:lvl5pPr>
            <a:lvl6pPr marL="2514600" indent="-228600" eaLnBrk="0" fontAlgn="base" hangingPunct="0">
              <a:spcBef>
                <a:spcPct val="0"/>
              </a:spcBef>
              <a:spcAft>
                <a:spcPct val="0"/>
              </a:spcAft>
              <a:defRPr>
                <a:solidFill>
                  <a:srgbClr val="002042"/>
                </a:solidFill>
                <a:latin typeface="Arial" charset="0"/>
              </a:defRPr>
            </a:lvl6pPr>
            <a:lvl7pPr marL="2971800" indent="-228600" eaLnBrk="0" fontAlgn="base" hangingPunct="0">
              <a:spcBef>
                <a:spcPct val="0"/>
              </a:spcBef>
              <a:spcAft>
                <a:spcPct val="0"/>
              </a:spcAft>
              <a:defRPr>
                <a:solidFill>
                  <a:srgbClr val="002042"/>
                </a:solidFill>
                <a:latin typeface="Arial" charset="0"/>
              </a:defRPr>
            </a:lvl7pPr>
            <a:lvl8pPr marL="3429000" indent="-228600" eaLnBrk="0" fontAlgn="base" hangingPunct="0">
              <a:spcBef>
                <a:spcPct val="0"/>
              </a:spcBef>
              <a:spcAft>
                <a:spcPct val="0"/>
              </a:spcAft>
              <a:defRPr>
                <a:solidFill>
                  <a:srgbClr val="002042"/>
                </a:solidFill>
                <a:latin typeface="Arial" charset="0"/>
              </a:defRPr>
            </a:lvl8pPr>
            <a:lvl9pPr marL="3886200" indent="-228600" eaLnBrk="0" fontAlgn="base" hangingPunct="0">
              <a:spcBef>
                <a:spcPct val="0"/>
              </a:spcBef>
              <a:spcAft>
                <a:spcPct val="0"/>
              </a:spcAft>
              <a:defRPr>
                <a:solidFill>
                  <a:srgbClr val="002042"/>
                </a:solidFill>
                <a:latin typeface="Arial" charset="0"/>
              </a:defRPr>
            </a:lvl9pPr>
          </a:lstStyle>
          <a:p>
            <a:pPr fontAlgn="base">
              <a:spcBef>
                <a:spcPct val="0"/>
              </a:spcBef>
              <a:spcAft>
                <a:spcPct val="0"/>
              </a:spcAft>
              <a:defRPr/>
            </a:pPr>
            <a:r>
              <a:rPr lang="en-US" sz="800" dirty="0">
                <a:solidFill>
                  <a:srgbClr val="7F7F7F"/>
                </a:solidFill>
                <a:cs typeface="Arial" charset="0"/>
              </a:rPr>
              <a:t>© 2011-2021 Keebler Tax &amp; Wealth Education.</a:t>
            </a:r>
          </a:p>
          <a:p>
            <a:pPr fontAlgn="base">
              <a:spcBef>
                <a:spcPct val="0"/>
              </a:spcBef>
              <a:spcAft>
                <a:spcPct val="0"/>
              </a:spcAft>
              <a:defRPr/>
            </a:pPr>
            <a:r>
              <a:rPr lang="en-US" sz="800" dirty="0">
                <a:solidFill>
                  <a:srgbClr val="7F7F7F"/>
                </a:solidFill>
                <a:cs typeface="Arial" charset="0"/>
              </a:rPr>
              <a:t>All Rights Reserved</a:t>
            </a:r>
          </a:p>
        </p:txBody>
      </p:sp>
      <p:sp>
        <p:nvSpPr>
          <p:cNvPr id="2056" name="TextBox 15"/>
          <p:cNvSpPr txBox="1">
            <a:spLocks noChangeArrowheads="1"/>
          </p:cNvSpPr>
          <p:nvPr/>
        </p:nvSpPr>
        <p:spPr bwMode="auto">
          <a:xfrm>
            <a:off x="5636685" y="6515101"/>
            <a:ext cx="91863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2042"/>
                </a:solidFill>
                <a:latin typeface="Arial" charset="0"/>
              </a:defRPr>
            </a:lvl1pPr>
            <a:lvl2pPr marL="742950" indent="-285750">
              <a:defRPr>
                <a:solidFill>
                  <a:srgbClr val="002042"/>
                </a:solidFill>
                <a:latin typeface="Arial" charset="0"/>
              </a:defRPr>
            </a:lvl2pPr>
            <a:lvl3pPr marL="1143000" indent="-228600">
              <a:defRPr>
                <a:solidFill>
                  <a:srgbClr val="002042"/>
                </a:solidFill>
                <a:latin typeface="Arial" charset="0"/>
              </a:defRPr>
            </a:lvl3pPr>
            <a:lvl4pPr marL="1600200" indent="-228600">
              <a:defRPr>
                <a:solidFill>
                  <a:srgbClr val="002042"/>
                </a:solidFill>
                <a:latin typeface="Arial" charset="0"/>
              </a:defRPr>
            </a:lvl4pPr>
            <a:lvl5pPr marL="2057400" indent="-228600">
              <a:defRPr>
                <a:solidFill>
                  <a:srgbClr val="002042"/>
                </a:solidFill>
                <a:latin typeface="Arial" charset="0"/>
              </a:defRPr>
            </a:lvl5pPr>
            <a:lvl6pPr marL="2514600" indent="-228600" eaLnBrk="0" fontAlgn="base" hangingPunct="0">
              <a:spcBef>
                <a:spcPct val="0"/>
              </a:spcBef>
              <a:spcAft>
                <a:spcPct val="0"/>
              </a:spcAft>
              <a:defRPr>
                <a:solidFill>
                  <a:srgbClr val="002042"/>
                </a:solidFill>
                <a:latin typeface="Arial" charset="0"/>
              </a:defRPr>
            </a:lvl6pPr>
            <a:lvl7pPr marL="2971800" indent="-228600" eaLnBrk="0" fontAlgn="base" hangingPunct="0">
              <a:spcBef>
                <a:spcPct val="0"/>
              </a:spcBef>
              <a:spcAft>
                <a:spcPct val="0"/>
              </a:spcAft>
              <a:defRPr>
                <a:solidFill>
                  <a:srgbClr val="002042"/>
                </a:solidFill>
                <a:latin typeface="Arial" charset="0"/>
              </a:defRPr>
            </a:lvl7pPr>
            <a:lvl8pPr marL="3429000" indent="-228600" eaLnBrk="0" fontAlgn="base" hangingPunct="0">
              <a:spcBef>
                <a:spcPct val="0"/>
              </a:spcBef>
              <a:spcAft>
                <a:spcPct val="0"/>
              </a:spcAft>
              <a:defRPr>
                <a:solidFill>
                  <a:srgbClr val="002042"/>
                </a:solidFill>
                <a:latin typeface="Arial" charset="0"/>
              </a:defRPr>
            </a:lvl8pPr>
            <a:lvl9pPr marL="3886200" indent="-228600" eaLnBrk="0" fontAlgn="base" hangingPunct="0">
              <a:spcBef>
                <a:spcPct val="0"/>
              </a:spcBef>
              <a:spcAft>
                <a:spcPct val="0"/>
              </a:spcAft>
              <a:defRPr>
                <a:solidFill>
                  <a:srgbClr val="002042"/>
                </a:solidFill>
                <a:latin typeface="Arial" charset="0"/>
              </a:defRPr>
            </a:lvl9pPr>
          </a:lstStyle>
          <a:p>
            <a:pPr algn="ctr" fontAlgn="base">
              <a:spcBef>
                <a:spcPct val="0"/>
              </a:spcBef>
              <a:spcAft>
                <a:spcPct val="0"/>
              </a:spcAft>
              <a:defRPr/>
            </a:pPr>
            <a:fld id="{2A37EFA3-A658-4D3C-AFF0-7A8A66D6D825}" type="slidenum">
              <a:rPr lang="en-US" sz="1200" b="1" smtClean="0">
                <a:solidFill>
                  <a:srgbClr val="000000"/>
                </a:solidFill>
                <a:cs typeface="Arial" charset="0"/>
              </a:rPr>
              <a:pPr algn="ctr" fontAlgn="base">
                <a:spcBef>
                  <a:spcPct val="0"/>
                </a:spcBef>
                <a:spcAft>
                  <a:spcPct val="0"/>
                </a:spcAft>
                <a:defRPr/>
              </a:pPr>
              <a:t>‹#›</a:t>
            </a:fld>
            <a:endParaRPr lang="en-US" sz="1200" b="1">
              <a:solidFill>
                <a:srgbClr val="000000"/>
              </a:solidFill>
              <a:cs typeface="Arial" charset="0"/>
            </a:endParaRPr>
          </a:p>
        </p:txBody>
      </p:sp>
    </p:spTree>
    <p:extLst>
      <p:ext uri="{BB962C8B-B14F-4D97-AF65-F5344CB8AC3E}">
        <p14:creationId xmlns:p14="http://schemas.microsoft.com/office/powerpoint/2010/main" val="1798109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4.xlsx"/><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5.xlsx"/><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6.xlsx"/><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7.xlsx"/><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8.xlsx"/><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9.xlsx"/><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pioneerwealthpartners.com/" TargetMode="External"/><Relationship Id="rId2" Type="http://schemas.openxmlformats.org/officeDocument/2006/relationships/hyperlink" Target="mailto:jblattmachr@pioneerwealthpartners.com"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linkedin.com/in/jonathanblattmach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ctrTitle"/>
          </p:nvPr>
        </p:nvSpPr>
        <p:spPr>
          <a:xfrm>
            <a:off x="1524000" y="1708604"/>
            <a:ext cx="9144000" cy="1077314"/>
          </a:xfrm>
        </p:spPr>
        <p:txBody>
          <a:bodyPr anchor="ctr">
            <a:normAutofit fontScale="90000"/>
          </a:bodyPr>
          <a:lstStyle/>
          <a:p>
            <a:r>
              <a:rPr lang="en-US" sz="6600" dirty="0">
                <a:effectLst>
                  <a:outerShdw blurRad="38100" dist="38100" dir="2700000" algn="tl">
                    <a:srgbClr val="000000">
                      <a:alpha val="43137"/>
                    </a:srgbClr>
                  </a:outerShdw>
                </a:effectLst>
              </a:rPr>
              <a:t>2021 Potential Tax “Reform”</a:t>
            </a:r>
          </a:p>
        </p:txBody>
      </p:sp>
      <p:sp>
        <p:nvSpPr>
          <p:cNvPr id="3" name="Subtitle 2">
            <a:extLst>
              <a:ext uri="{FF2B5EF4-FFF2-40B4-BE49-F238E27FC236}">
                <a16:creationId xmlns:a16="http://schemas.microsoft.com/office/drawing/2014/main" id="{C0D8C5AC-3A1F-443E-838F-F046B641593D}"/>
              </a:ext>
            </a:extLst>
          </p:cNvPr>
          <p:cNvSpPr>
            <a:spLocks noGrp="1"/>
          </p:cNvSpPr>
          <p:nvPr>
            <p:ph type="subTitle" idx="1"/>
          </p:nvPr>
        </p:nvSpPr>
        <p:spPr>
          <a:xfrm>
            <a:off x="1077796" y="5112060"/>
            <a:ext cx="9411730" cy="1286742"/>
          </a:xfrm>
        </p:spPr>
        <p:txBody>
          <a:bodyPr anchor="ctr">
            <a:normAutofit fontScale="92500" lnSpcReduction="20000"/>
          </a:bodyPr>
          <a:lstStyle/>
          <a:p>
            <a:r>
              <a:rPr lang="en-US" sz="1800" dirty="0"/>
              <a:t>Jonathan G. Blattmachr, Esq., AEP </a:t>
            </a:r>
          </a:p>
          <a:p>
            <a:r>
              <a:rPr lang="en-US" sz="1800" dirty="0"/>
              <a:t>Sandra Glasser, Esq.., AEP</a:t>
            </a:r>
          </a:p>
          <a:p>
            <a:r>
              <a:rPr lang="en-US" sz="1800" dirty="0"/>
              <a:t>Robert S. Keebler, CPA/PFS, MST, AEP</a:t>
            </a:r>
          </a:p>
          <a:p>
            <a:r>
              <a:rPr lang="en-US" sz="1800" dirty="0"/>
              <a:t>Martin M. Shenkman, CPA/PFS, MBA, AEP, JD</a:t>
            </a:r>
          </a:p>
        </p:txBody>
      </p:sp>
      <p:sp>
        <p:nvSpPr>
          <p:cNvPr id="4" name="Subtitle 2">
            <a:extLst>
              <a:ext uri="{FF2B5EF4-FFF2-40B4-BE49-F238E27FC236}">
                <a16:creationId xmlns:a16="http://schemas.microsoft.com/office/drawing/2014/main" id="{889F907B-6A71-48AD-A811-680104443468}"/>
              </a:ext>
            </a:extLst>
          </p:cNvPr>
          <p:cNvSpPr txBox="1">
            <a:spLocks/>
          </p:cNvSpPr>
          <p:nvPr/>
        </p:nvSpPr>
        <p:spPr>
          <a:xfrm>
            <a:off x="1524000" y="2785918"/>
            <a:ext cx="9144000" cy="104232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a:solidFill>
                  <a:srgbClr val="FF0000"/>
                </a:solidFill>
              </a:rPr>
              <a:t>House Ways &amp; Means Committee Draft Legislation</a:t>
            </a:r>
          </a:p>
          <a:p>
            <a:r>
              <a:rPr lang="en-US" b="1" i="1" dirty="0">
                <a:solidFill>
                  <a:srgbClr val="FF0000"/>
                </a:solidFill>
              </a:rPr>
              <a:t>Selected Senate and Presidential Proposals</a:t>
            </a:r>
          </a:p>
        </p:txBody>
      </p:sp>
      <p:sp>
        <p:nvSpPr>
          <p:cNvPr id="5" name="Subtitle 2">
            <a:extLst>
              <a:ext uri="{FF2B5EF4-FFF2-40B4-BE49-F238E27FC236}">
                <a16:creationId xmlns:a16="http://schemas.microsoft.com/office/drawing/2014/main" id="{ADA3517E-B92A-4623-B254-19C6CC616ED5}"/>
              </a:ext>
            </a:extLst>
          </p:cNvPr>
          <p:cNvSpPr txBox="1">
            <a:spLocks/>
          </p:cNvSpPr>
          <p:nvPr/>
        </p:nvSpPr>
        <p:spPr>
          <a:xfrm>
            <a:off x="3366186" y="4288476"/>
            <a:ext cx="4834951" cy="823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8000"/>
                </a:solidFill>
                <a:latin typeface="Times New Roman" panose="02020603050405020304" pitchFamily="18" charset="0"/>
                <a:cs typeface="Times New Roman" panose="02020603050405020304" pitchFamily="18" charset="0"/>
              </a:rPr>
              <a:t>Fall of 2021</a:t>
            </a:r>
          </a:p>
        </p:txBody>
      </p:sp>
      <p:pic>
        <p:nvPicPr>
          <p:cNvPr id="7" name="Picture 6">
            <a:extLst>
              <a:ext uri="{FF2B5EF4-FFF2-40B4-BE49-F238E27FC236}">
                <a16:creationId xmlns:a16="http://schemas.microsoft.com/office/drawing/2014/main" id="{61883671-A274-4AC6-927B-06C122D47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186" y="3985024"/>
            <a:ext cx="5191898" cy="485128"/>
          </a:xfrm>
          <a:prstGeom prst="rect">
            <a:avLst/>
          </a:prstGeom>
        </p:spPr>
      </p:pic>
    </p:spTree>
    <p:extLst>
      <p:ext uri="{BB962C8B-B14F-4D97-AF65-F5344CB8AC3E}">
        <p14:creationId xmlns:p14="http://schemas.microsoft.com/office/powerpoint/2010/main" val="337390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Social Safety Net</a:t>
            </a:r>
            <a:endParaRPr lang="en-US" dirty="0">
              <a:solidFill>
                <a:srgbClr val="FF0000"/>
              </a:solidFill>
            </a:endParaRP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Caregiver Expenses – New credit </a:t>
            </a:r>
          </a:p>
          <a:p>
            <a:pPr lvl="1">
              <a:buFont typeface="Calibri" panose="020F0502020204030204" pitchFamily="34" charset="0"/>
              <a:buChar char="–"/>
            </a:pPr>
            <a:r>
              <a:rPr lang="en-US" dirty="0"/>
              <a:t>Up to $4,000 </a:t>
            </a:r>
          </a:p>
          <a:p>
            <a:pPr lvl="1">
              <a:buFont typeface="Calibri" panose="020F0502020204030204" pitchFamily="34" charset="0"/>
              <a:buChar char="–"/>
            </a:pPr>
            <a:r>
              <a:rPr lang="en-US" dirty="0"/>
              <a:t>50% of qualified expenses incurred caring for relatives living at home unable to perform the activates of daily living</a:t>
            </a:r>
          </a:p>
          <a:p>
            <a:pPr lvl="1">
              <a:buFont typeface="Calibri" panose="020F0502020204030204" pitchFamily="34" charset="0"/>
              <a:buChar char="–"/>
            </a:pPr>
            <a:r>
              <a:rPr lang="en-US" dirty="0"/>
              <a:t>Phased-out if the taxpayer’s income for the year exceeds $75,000</a:t>
            </a:r>
          </a:p>
          <a:p>
            <a:endParaRPr lang="en-US" dirty="0"/>
          </a:p>
        </p:txBody>
      </p:sp>
    </p:spTree>
    <p:extLst>
      <p:ext uri="{BB962C8B-B14F-4D97-AF65-F5344CB8AC3E}">
        <p14:creationId xmlns:p14="http://schemas.microsoft.com/office/powerpoint/2010/main" val="322536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a:xfrm>
            <a:off x="838200" y="365125"/>
            <a:ext cx="10515600" cy="931413"/>
          </a:xfrm>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endParaRPr lang="en-US" dirty="0"/>
          </a:p>
          <a:p>
            <a:r>
              <a:rPr lang="en-US" dirty="0"/>
              <a:t>If the 39.6% rate is restored:</a:t>
            </a:r>
          </a:p>
          <a:p>
            <a:endParaRPr lang="en-US" dirty="0"/>
          </a:p>
          <a:p>
            <a:endParaRPr lang="en-US" dirty="0"/>
          </a:p>
          <a:p>
            <a:r>
              <a:rPr lang="en-US" dirty="0"/>
              <a:t>If the 20% capital gains rate is increased to 25%</a:t>
            </a:r>
          </a:p>
          <a:p>
            <a:pPr marL="0" indent="0">
              <a:buNone/>
            </a:pPr>
            <a:endParaRPr lang="en-US" dirty="0"/>
          </a:p>
          <a:p>
            <a:endParaRPr lang="en-US" dirty="0"/>
          </a:p>
        </p:txBody>
      </p:sp>
      <p:graphicFrame>
        <p:nvGraphicFramePr>
          <p:cNvPr id="5" name="Object 4">
            <a:extLst>
              <a:ext uri="{FF2B5EF4-FFF2-40B4-BE49-F238E27FC236}">
                <a16:creationId xmlns:a16="http://schemas.microsoft.com/office/drawing/2014/main" id="{34A0F7E4-1C90-400E-AB03-26D33164FDBC}"/>
              </a:ext>
            </a:extLst>
          </p:cNvPr>
          <p:cNvGraphicFramePr>
            <a:graphicFrameLocks noChangeAspect="1"/>
          </p:cNvGraphicFramePr>
          <p:nvPr>
            <p:extLst>
              <p:ext uri="{D42A27DB-BD31-4B8C-83A1-F6EECF244321}">
                <p14:modId xmlns:p14="http://schemas.microsoft.com/office/powerpoint/2010/main" val="1777614427"/>
              </p:ext>
            </p:extLst>
          </p:nvPr>
        </p:nvGraphicFramePr>
        <p:xfrm>
          <a:off x="2492375" y="4689475"/>
          <a:ext cx="5854700" cy="1612900"/>
        </p:xfrm>
        <a:graphic>
          <a:graphicData uri="http://schemas.openxmlformats.org/presentationml/2006/ole">
            <mc:AlternateContent xmlns:mc="http://schemas.openxmlformats.org/markup-compatibility/2006">
              <mc:Choice xmlns:v="urn:schemas-microsoft-com:vml" Requires="v">
                <p:oleObj name="Worksheet" r:id="rId2" imgW="3667205" imgH="1009508" progId="Excel.Sheet.12">
                  <p:embed/>
                </p:oleObj>
              </mc:Choice>
              <mc:Fallback>
                <p:oleObj name="Worksheet" r:id="rId2" imgW="3667205" imgH="1009508" progId="Excel.Sheet.12">
                  <p:embed/>
                  <p:pic>
                    <p:nvPicPr>
                      <p:cNvPr id="5" name="Object 4">
                        <a:extLst>
                          <a:ext uri="{FF2B5EF4-FFF2-40B4-BE49-F238E27FC236}">
                            <a16:creationId xmlns:a16="http://schemas.microsoft.com/office/drawing/2014/main" id="{34A0F7E4-1C90-400E-AB03-26D33164FDBC}"/>
                          </a:ext>
                        </a:extLst>
                      </p:cNvPr>
                      <p:cNvPicPr/>
                      <p:nvPr/>
                    </p:nvPicPr>
                    <p:blipFill>
                      <a:blip r:embed="rId3"/>
                      <a:stretch>
                        <a:fillRect/>
                      </a:stretch>
                    </p:blipFill>
                    <p:spPr>
                      <a:xfrm>
                        <a:off x="2492375" y="4689475"/>
                        <a:ext cx="5854700" cy="16129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AB24FF5-4E44-4DF4-909A-BC4BA85E9B55}"/>
              </a:ext>
            </a:extLst>
          </p:cNvPr>
          <p:cNvSpPr txBox="1"/>
          <p:nvPr/>
        </p:nvSpPr>
        <p:spPr>
          <a:xfrm>
            <a:off x="8746294" y="4439176"/>
            <a:ext cx="3521540" cy="1200329"/>
          </a:xfrm>
          <a:prstGeom prst="rect">
            <a:avLst/>
          </a:prstGeom>
          <a:noFill/>
        </p:spPr>
        <p:txBody>
          <a:bodyPr wrap="none" rtlCol="0">
            <a:spAutoFit/>
          </a:bodyPr>
          <a:lstStyle/>
          <a:p>
            <a:pPr algn="ctr"/>
            <a:r>
              <a:rPr lang="en-US" sz="2400" i="1" dirty="0"/>
              <a:t>Using 2021 figures, except </a:t>
            </a:r>
          </a:p>
          <a:p>
            <a:pPr algn="ctr"/>
            <a:r>
              <a:rPr lang="en-US" sz="2400" i="1" dirty="0"/>
              <a:t>for the new 35% and </a:t>
            </a:r>
          </a:p>
          <a:p>
            <a:pPr algn="ctr"/>
            <a:r>
              <a:rPr lang="en-US" sz="2400" i="1" dirty="0"/>
              <a:t>39.6% thresholds.</a:t>
            </a:r>
          </a:p>
        </p:txBody>
      </p:sp>
      <p:sp>
        <p:nvSpPr>
          <p:cNvPr id="7" name="Arrow: Right 6">
            <a:extLst>
              <a:ext uri="{FF2B5EF4-FFF2-40B4-BE49-F238E27FC236}">
                <a16:creationId xmlns:a16="http://schemas.microsoft.com/office/drawing/2014/main" id="{3EAF073A-7A54-455D-A6D1-B030A2D9E4F4}"/>
              </a:ext>
            </a:extLst>
          </p:cNvPr>
          <p:cNvSpPr/>
          <p:nvPr/>
        </p:nvSpPr>
        <p:spPr>
          <a:xfrm rot="8718836">
            <a:off x="8542639" y="5331877"/>
            <a:ext cx="619125" cy="153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a:extLst>
              <a:ext uri="{FF2B5EF4-FFF2-40B4-BE49-F238E27FC236}">
                <a16:creationId xmlns:a16="http://schemas.microsoft.com/office/drawing/2014/main" id="{DEFE6CB3-B060-45D7-B80B-5F4CD45B28A2}"/>
              </a:ext>
            </a:extLst>
          </p:cNvPr>
          <p:cNvGraphicFramePr>
            <a:graphicFrameLocks noChangeAspect="1"/>
          </p:cNvGraphicFramePr>
          <p:nvPr>
            <p:extLst>
              <p:ext uri="{D42A27DB-BD31-4B8C-83A1-F6EECF244321}">
                <p14:modId xmlns:p14="http://schemas.microsoft.com/office/powerpoint/2010/main" val="787251151"/>
              </p:ext>
            </p:extLst>
          </p:nvPr>
        </p:nvGraphicFramePr>
        <p:xfrm>
          <a:off x="5503863" y="1141113"/>
          <a:ext cx="5149850" cy="2781300"/>
        </p:xfrm>
        <a:graphic>
          <a:graphicData uri="http://schemas.openxmlformats.org/presentationml/2006/ole">
            <mc:AlternateContent xmlns:mc="http://schemas.openxmlformats.org/markup-compatibility/2006">
              <mc:Choice xmlns:v="urn:schemas-microsoft-com:vml" Requires="v">
                <p:oleObj name="Worksheet" r:id="rId4" imgW="3667205" imgH="1981015" progId="Excel.Sheet.12">
                  <p:embed/>
                </p:oleObj>
              </mc:Choice>
              <mc:Fallback>
                <p:oleObj name="Worksheet" r:id="rId4" imgW="3667205" imgH="1981015" progId="Excel.Sheet.12">
                  <p:embed/>
                  <p:pic>
                    <p:nvPicPr>
                      <p:cNvPr id="9" name="Object 8">
                        <a:extLst>
                          <a:ext uri="{FF2B5EF4-FFF2-40B4-BE49-F238E27FC236}">
                            <a16:creationId xmlns:a16="http://schemas.microsoft.com/office/drawing/2014/main" id="{DEFE6CB3-B060-45D7-B80B-5F4CD45B28A2}"/>
                          </a:ext>
                        </a:extLst>
                      </p:cNvPr>
                      <p:cNvPicPr/>
                      <p:nvPr/>
                    </p:nvPicPr>
                    <p:blipFill>
                      <a:blip r:embed="rId5"/>
                      <a:stretch>
                        <a:fillRect/>
                      </a:stretch>
                    </p:blipFill>
                    <p:spPr>
                      <a:xfrm>
                        <a:off x="5503863" y="1141113"/>
                        <a:ext cx="5149850" cy="2781300"/>
                      </a:xfrm>
                      <a:prstGeom prst="rect">
                        <a:avLst/>
                      </a:prstGeom>
                    </p:spPr>
                  </p:pic>
                </p:oleObj>
              </mc:Fallback>
            </mc:AlternateContent>
          </a:graphicData>
        </a:graphic>
      </p:graphicFrame>
      <p:sp>
        <p:nvSpPr>
          <p:cNvPr id="10" name="Arrow: Right 9">
            <a:extLst>
              <a:ext uri="{FF2B5EF4-FFF2-40B4-BE49-F238E27FC236}">
                <a16:creationId xmlns:a16="http://schemas.microsoft.com/office/drawing/2014/main" id="{3EE7432B-16C4-48CB-8BEB-AFCF1F6B0354}"/>
              </a:ext>
            </a:extLst>
          </p:cNvPr>
          <p:cNvSpPr/>
          <p:nvPr/>
        </p:nvSpPr>
        <p:spPr>
          <a:xfrm rot="16200000">
            <a:off x="9790963" y="4027071"/>
            <a:ext cx="619125" cy="153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611F1F10-C8B0-495B-BB9F-A49EFD5139DB}"/>
              </a:ext>
            </a:extLst>
          </p:cNvPr>
          <p:cNvSpPr/>
          <p:nvPr/>
        </p:nvSpPr>
        <p:spPr>
          <a:xfrm>
            <a:off x="2004884" y="5639505"/>
            <a:ext cx="448873" cy="371086"/>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3F5E884-1529-42A7-9452-AFB9CE3D8CBA}"/>
              </a:ext>
            </a:extLst>
          </p:cNvPr>
          <p:cNvSpPr txBox="1"/>
          <p:nvPr/>
        </p:nvSpPr>
        <p:spPr>
          <a:xfrm>
            <a:off x="43157" y="5362242"/>
            <a:ext cx="2349234" cy="923330"/>
          </a:xfrm>
          <a:prstGeom prst="rect">
            <a:avLst/>
          </a:prstGeom>
          <a:noFill/>
        </p:spPr>
        <p:txBody>
          <a:bodyPr wrap="none" rtlCol="0">
            <a:spAutoFit/>
          </a:bodyPr>
          <a:lstStyle/>
          <a:p>
            <a:pPr algn="ctr"/>
            <a:r>
              <a:rPr lang="en-US" b="1" i="1" dirty="0">
                <a:solidFill>
                  <a:srgbClr val="FF0000"/>
                </a:solidFill>
              </a:rPr>
              <a:t>Might any new gains   </a:t>
            </a:r>
          </a:p>
          <a:p>
            <a:pPr algn="ctr"/>
            <a:r>
              <a:rPr lang="en-US" b="1" i="1" dirty="0">
                <a:solidFill>
                  <a:srgbClr val="FF0000"/>
                </a:solidFill>
              </a:rPr>
              <a:t>Rate apply to when  </a:t>
            </a:r>
          </a:p>
          <a:p>
            <a:pPr algn="ctr"/>
            <a:r>
              <a:rPr lang="en-US" b="1" i="1" dirty="0">
                <a:solidFill>
                  <a:srgbClr val="FF0000"/>
                </a:solidFill>
              </a:rPr>
              <a:t>The bill is introduced.</a:t>
            </a:r>
          </a:p>
        </p:txBody>
      </p:sp>
    </p:spTree>
    <p:extLst>
      <p:ext uri="{BB962C8B-B14F-4D97-AF65-F5344CB8AC3E}">
        <p14:creationId xmlns:p14="http://schemas.microsoft.com/office/powerpoint/2010/main" val="237808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3.8% Net Investment Income Tax (NIIT) expansion</a:t>
            </a:r>
          </a:p>
          <a:p>
            <a:pPr lvl="1">
              <a:buFont typeface="Calibri" panose="020F0502020204030204" pitchFamily="34" charset="0"/>
              <a:buChar char="–"/>
            </a:pPr>
            <a:r>
              <a:rPr lang="en-US" dirty="0"/>
              <a:t>Expands the NIIT to cover income derived in the ordinary course of a trade or business for high income taxpayers</a:t>
            </a:r>
          </a:p>
          <a:p>
            <a:pPr lvl="1">
              <a:buFont typeface="Calibri" panose="020F0502020204030204" pitchFamily="34" charset="0"/>
              <a:buChar char="–"/>
            </a:pPr>
            <a:r>
              <a:rPr lang="en-US" dirty="0"/>
              <a:t>Does not apply to income on which FICA is already imposed</a:t>
            </a:r>
          </a:p>
          <a:p>
            <a:pPr lvl="1">
              <a:buFont typeface="Calibri" panose="020F0502020204030204" pitchFamily="34" charset="0"/>
              <a:buChar char="–"/>
            </a:pPr>
            <a:r>
              <a:rPr lang="en-US" dirty="0"/>
              <a:t>Takes away the advantage of S corps which pay low salary</a:t>
            </a:r>
          </a:p>
          <a:p>
            <a:pPr lvl="1">
              <a:buFont typeface="Calibri" panose="020F0502020204030204" pitchFamily="34" charset="0"/>
              <a:buChar char="–"/>
            </a:pPr>
            <a:r>
              <a:rPr lang="en-US" dirty="0"/>
              <a:t>Applies after 12/31/21</a:t>
            </a:r>
          </a:p>
          <a:p>
            <a:pPr lvl="1">
              <a:buFont typeface="Calibri" panose="020F0502020204030204" pitchFamily="34" charset="0"/>
              <a:buChar char="–"/>
            </a:pPr>
            <a:endParaRPr lang="en-US" dirty="0"/>
          </a:p>
          <a:p>
            <a:endParaRPr lang="en-US" dirty="0"/>
          </a:p>
          <a:p>
            <a:pPr marL="0" indent="0">
              <a:buNone/>
            </a:pPr>
            <a:endParaRPr lang="en-US" dirty="0"/>
          </a:p>
          <a:p>
            <a:endParaRPr lang="en-US" dirty="0"/>
          </a:p>
        </p:txBody>
      </p:sp>
      <p:graphicFrame>
        <p:nvGraphicFramePr>
          <p:cNvPr id="3" name="Object 2">
            <a:extLst>
              <a:ext uri="{FF2B5EF4-FFF2-40B4-BE49-F238E27FC236}">
                <a16:creationId xmlns:a16="http://schemas.microsoft.com/office/drawing/2014/main" id="{BD9DFBCA-A246-4073-B24C-A94754460A17}"/>
              </a:ext>
            </a:extLst>
          </p:cNvPr>
          <p:cNvGraphicFramePr>
            <a:graphicFrameLocks noChangeAspect="1"/>
          </p:cNvGraphicFramePr>
          <p:nvPr>
            <p:extLst>
              <p:ext uri="{D42A27DB-BD31-4B8C-83A1-F6EECF244321}">
                <p14:modId xmlns:p14="http://schemas.microsoft.com/office/powerpoint/2010/main" val="3539360841"/>
              </p:ext>
            </p:extLst>
          </p:nvPr>
        </p:nvGraphicFramePr>
        <p:xfrm>
          <a:off x="3096699" y="4229100"/>
          <a:ext cx="5257196" cy="2263775"/>
        </p:xfrm>
        <a:graphic>
          <a:graphicData uri="http://schemas.openxmlformats.org/presentationml/2006/ole">
            <mc:AlternateContent xmlns:mc="http://schemas.openxmlformats.org/markup-compatibility/2006">
              <mc:Choice xmlns:v="urn:schemas-microsoft-com:vml" Requires="v">
                <p:oleObj name="Worksheet" r:id="rId2" imgW="2676349" imgH="1152681" progId="Excel.Sheet.12">
                  <p:embed/>
                </p:oleObj>
              </mc:Choice>
              <mc:Fallback>
                <p:oleObj name="Worksheet" r:id="rId2" imgW="2676349" imgH="1152681" progId="Excel.Sheet.12">
                  <p:embed/>
                  <p:pic>
                    <p:nvPicPr>
                      <p:cNvPr id="3" name="Object 2">
                        <a:extLst>
                          <a:ext uri="{FF2B5EF4-FFF2-40B4-BE49-F238E27FC236}">
                            <a16:creationId xmlns:a16="http://schemas.microsoft.com/office/drawing/2014/main" id="{BD9DFBCA-A246-4073-B24C-A94754460A17}"/>
                          </a:ext>
                        </a:extLst>
                      </p:cNvPr>
                      <p:cNvPicPr/>
                      <p:nvPr/>
                    </p:nvPicPr>
                    <p:blipFill>
                      <a:blip r:embed="rId3"/>
                      <a:stretch>
                        <a:fillRect/>
                      </a:stretch>
                    </p:blipFill>
                    <p:spPr>
                      <a:xfrm>
                        <a:off x="3096699" y="4229100"/>
                        <a:ext cx="5257196" cy="2263775"/>
                      </a:xfrm>
                      <a:prstGeom prst="rect">
                        <a:avLst/>
                      </a:prstGeom>
                    </p:spPr>
                  </p:pic>
                </p:oleObj>
              </mc:Fallback>
            </mc:AlternateContent>
          </a:graphicData>
        </a:graphic>
      </p:graphicFrame>
    </p:spTree>
    <p:extLst>
      <p:ext uri="{BB962C8B-B14F-4D97-AF65-F5344CB8AC3E}">
        <p14:creationId xmlns:p14="http://schemas.microsoft.com/office/powerpoint/2010/main" val="258930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New Section 199A Limitation</a:t>
            </a:r>
          </a:p>
          <a:p>
            <a:pPr lvl="1">
              <a:buFont typeface="Calibri" panose="020F0502020204030204" pitchFamily="34" charset="0"/>
              <a:buChar char="–"/>
            </a:pPr>
            <a:r>
              <a:rPr lang="en-US" dirty="0"/>
              <a:t>Imposes a maximum allowable deduction - I.E., A CAP ON THE AMOUNT THAT MAY BE CLAIMED AS A DEDUCTION (no such limitation on latest House draft)</a:t>
            </a:r>
          </a:p>
          <a:p>
            <a:pPr lvl="1">
              <a:buFont typeface="Calibri" panose="020F0502020204030204" pitchFamily="34" charset="0"/>
              <a:buChar char="–"/>
            </a:pPr>
            <a:r>
              <a:rPr lang="en-US" dirty="0"/>
              <a:t>Applies after 12/31/21</a:t>
            </a:r>
          </a:p>
          <a:p>
            <a:endParaRPr lang="en-US" dirty="0"/>
          </a:p>
          <a:p>
            <a:pPr marL="0" indent="0">
              <a:buNone/>
            </a:pPr>
            <a:endParaRPr lang="en-US" dirty="0"/>
          </a:p>
          <a:p>
            <a:endParaRPr lang="en-US" dirty="0"/>
          </a:p>
        </p:txBody>
      </p:sp>
      <p:graphicFrame>
        <p:nvGraphicFramePr>
          <p:cNvPr id="3" name="Object 2">
            <a:extLst>
              <a:ext uri="{FF2B5EF4-FFF2-40B4-BE49-F238E27FC236}">
                <a16:creationId xmlns:a16="http://schemas.microsoft.com/office/drawing/2014/main" id="{BD9DFBCA-A246-4073-B24C-A94754460A17}"/>
              </a:ext>
            </a:extLst>
          </p:cNvPr>
          <p:cNvGraphicFramePr>
            <a:graphicFrameLocks noChangeAspect="1"/>
          </p:cNvGraphicFramePr>
          <p:nvPr>
            <p:extLst>
              <p:ext uri="{D42A27DB-BD31-4B8C-83A1-F6EECF244321}">
                <p14:modId xmlns:p14="http://schemas.microsoft.com/office/powerpoint/2010/main" val="124007023"/>
              </p:ext>
            </p:extLst>
          </p:nvPr>
        </p:nvGraphicFramePr>
        <p:xfrm>
          <a:off x="2659880" y="3452750"/>
          <a:ext cx="5257196" cy="2263775"/>
        </p:xfrm>
        <a:graphic>
          <a:graphicData uri="http://schemas.openxmlformats.org/presentationml/2006/ole">
            <mc:AlternateContent xmlns:mc="http://schemas.openxmlformats.org/markup-compatibility/2006">
              <mc:Choice xmlns:v="urn:schemas-microsoft-com:vml" Requires="v">
                <p:oleObj name="Worksheet" r:id="rId2" imgW="2676349" imgH="1152681" progId="Excel.Sheet.12">
                  <p:embed/>
                </p:oleObj>
              </mc:Choice>
              <mc:Fallback>
                <p:oleObj name="Worksheet" r:id="rId2" imgW="2676349" imgH="1152681" progId="Excel.Sheet.12">
                  <p:embed/>
                  <p:pic>
                    <p:nvPicPr>
                      <p:cNvPr id="3" name="Object 2">
                        <a:extLst>
                          <a:ext uri="{FF2B5EF4-FFF2-40B4-BE49-F238E27FC236}">
                            <a16:creationId xmlns:a16="http://schemas.microsoft.com/office/drawing/2014/main" id="{BD9DFBCA-A246-4073-B24C-A94754460A17}"/>
                          </a:ext>
                        </a:extLst>
                      </p:cNvPr>
                      <p:cNvPicPr/>
                      <p:nvPr/>
                    </p:nvPicPr>
                    <p:blipFill>
                      <a:blip r:embed="rId3"/>
                      <a:stretch>
                        <a:fillRect/>
                      </a:stretch>
                    </p:blipFill>
                    <p:spPr>
                      <a:xfrm>
                        <a:off x="2659880" y="3452750"/>
                        <a:ext cx="5257196" cy="2263775"/>
                      </a:xfrm>
                      <a:prstGeom prst="rect">
                        <a:avLst/>
                      </a:prstGeom>
                    </p:spPr>
                  </p:pic>
                </p:oleObj>
              </mc:Fallback>
            </mc:AlternateContent>
          </a:graphicData>
        </a:graphic>
      </p:graphicFrame>
    </p:spTree>
    <p:extLst>
      <p:ext uri="{BB962C8B-B14F-4D97-AF65-F5344CB8AC3E}">
        <p14:creationId xmlns:p14="http://schemas.microsoft.com/office/powerpoint/2010/main" val="257526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sz="3200" dirty="0"/>
              <a:t>Excess Business Loss Limitation</a:t>
            </a:r>
          </a:p>
          <a:p>
            <a:pPr lvl="1">
              <a:buFont typeface="Calibri" panose="020F0502020204030204" pitchFamily="34" charset="0"/>
              <a:buChar char="–"/>
            </a:pPr>
            <a:r>
              <a:rPr lang="en-US" sz="3200" dirty="0"/>
              <a:t>Section 461(l) limits pass-through business net losses which can offset non-business income to $250,000 (or $500,000 MFJ)</a:t>
            </a:r>
          </a:p>
          <a:p>
            <a:pPr lvl="1">
              <a:buFont typeface="Calibri" panose="020F0502020204030204" pitchFamily="34" charset="0"/>
              <a:buChar char="–"/>
            </a:pPr>
            <a:r>
              <a:rPr lang="en-US" sz="3200" dirty="0"/>
              <a:t>This was added by the TCJA and set to sunset in 2025 (note, the CARES Act modified the effective date)</a:t>
            </a:r>
          </a:p>
          <a:p>
            <a:pPr lvl="1">
              <a:buFont typeface="Calibri" panose="020F0502020204030204" pitchFamily="34" charset="0"/>
              <a:buChar char="–"/>
            </a:pPr>
            <a:r>
              <a:rPr lang="en-US" sz="3200" dirty="0"/>
              <a:t>This legislation would permanently apply the limitation beyond 2025</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88983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i="1" dirty="0"/>
              <a:t>New </a:t>
            </a:r>
            <a:r>
              <a:rPr lang="en-US" dirty="0"/>
              <a:t>High Income Taxpayer Surcharge</a:t>
            </a:r>
            <a:endParaRPr lang="en-US" i="1" dirty="0"/>
          </a:p>
          <a:p>
            <a:pPr lvl="1">
              <a:buFont typeface="Calibri" panose="020F0502020204030204" pitchFamily="34" charset="0"/>
              <a:buChar char="–"/>
            </a:pPr>
            <a:r>
              <a:rPr lang="en-US" dirty="0"/>
              <a:t>A surcharge equal to 5% of excessive Modified Adjusted Gross Income (MAGI) </a:t>
            </a:r>
          </a:p>
          <a:p>
            <a:pPr lvl="1">
              <a:buFont typeface="Calibri" panose="020F0502020204030204" pitchFamily="34" charset="0"/>
              <a:buChar char="–"/>
            </a:pPr>
            <a:r>
              <a:rPr lang="en-US" dirty="0"/>
              <a:t>The MAGI threshold is $10,000,000 generally ($2,500,000 MFS) going to 8% for those with MAGI above $25,000,000</a:t>
            </a:r>
          </a:p>
          <a:p>
            <a:pPr lvl="1">
              <a:buFont typeface="Calibri" panose="020F0502020204030204" pitchFamily="34" charset="0"/>
              <a:buChar char="–"/>
            </a:pPr>
            <a:r>
              <a:rPr lang="en-US" b="1" dirty="0">
                <a:solidFill>
                  <a:srgbClr val="FF0000"/>
                </a:solidFill>
              </a:rPr>
              <a:t>The Modified AGI thresholds are $200,000 and $500,000 for trusts &amp; estates</a:t>
            </a:r>
          </a:p>
          <a:p>
            <a:pPr lvl="1">
              <a:buFont typeface="Calibri" panose="020F0502020204030204" pitchFamily="34" charset="0"/>
              <a:buChar char="–"/>
            </a:pPr>
            <a:r>
              <a:rPr lang="en-US" dirty="0"/>
              <a:t>Modifications to AGI include a reduction for investment interest</a:t>
            </a:r>
          </a:p>
          <a:p>
            <a:endParaRPr lang="en-US" dirty="0"/>
          </a:p>
          <a:p>
            <a:pPr marL="0" indent="0">
              <a:buNone/>
            </a:pPr>
            <a:endParaRPr lang="en-US" dirty="0"/>
          </a:p>
          <a:p>
            <a:r>
              <a:rPr lang="en-US" dirty="0"/>
              <a:t>Note that for estates and trusts, the highest rates would occur for all income above $200,000 (45.8%) and above $500,000 (48.8%).</a:t>
            </a:r>
          </a:p>
        </p:txBody>
      </p:sp>
      <p:sp>
        <p:nvSpPr>
          <p:cNvPr id="6" name="TextBox 5">
            <a:extLst>
              <a:ext uri="{FF2B5EF4-FFF2-40B4-BE49-F238E27FC236}">
                <a16:creationId xmlns:a16="http://schemas.microsoft.com/office/drawing/2014/main" id="{F87DF44A-D3BB-49AD-8FEF-DC1AFC3ACDEE}"/>
              </a:ext>
            </a:extLst>
          </p:cNvPr>
          <p:cNvSpPr txBox="1"/>
          <p:nvPr/>
        </p:nvSpPr>
        <p:spPr>
          <a:xfrm>
            <a:off x="2055448" y="4617597"/>
            <a:ext cx="2212467" cy="769441"/>
          </a:xfrm>
          <a:prstGeom prst="rect">
            <a:avLst/>
          </a:prstGeom>
          <a:noFill/>
        </p:spPr>
        <p:txBody>
          <a:bodyPr wrap="square" rtlCol="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37%</a:t>
            </a:r>
          </a:p>
        </p:txBody>
      </p:sp>
      <p:sp>
        <p:nvSpPr>
          <p:cNvPr id="7" name="TextBox 6">
            <a:extLst>
              <a:ext uri="{FF2B5EF4-FFF2-40B4-BE49-F238E27FC236}">
                <a16:creationId xmlns:a16="http://schemas.microsoft.com/office/drawing/2014/main" id="{75541E5E-7D4E-4AC3-B892-8757646C0196}"/>
              </a:ext>
            </a:extLst>
          </p:cNvPr>
          <p:cNvSpPr txBox="1"/>
          <p:nvPr/>
        </p:nvSpPr>
        <p:spPr>
          <a:xfrm>
            <a:off x="4366757" y="4594783"/>
            <a:ext cx="1616702" cy="769441"/>
          </a:xfrm>
          <a:prstGeom prst="rect">
            <a:avLst/>
          </a:prstGeom>
          <a:noFill/>
        </p:spPr>
        <p:txBody>
          <a:bodyPr wrap="square" rtlCol="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3.8%</a:t>
            </a:r>
          </a:p>
        </p:txBody>
      </p:sp>
      <p:sp>
        <p:nvSpPr>
          <p:cNvPr id="8" name="TextBox 7">
            <a:extLst>
              <a:ext uri="{FF2B5EF4-FFF2-40B4-BE49-F238E27FC236}">
                <a16:creationId xmlns:a16="http://schemas.microsoft.com/office/drawing/2014/main" id="{49667BD9-A890-4B33-B156-26C4D4B8A3E4}"/>
              </a:ext>
            </a:extLst>
          </p:cNvPr>
          <p:cNvSpPr txBox="1"/>
          <p:nvPr/>
        </p:nvSpPr>
        <p:spPr>
          <a:xfrm>
            <a:off x="6394637" y="4594782"/>
            <a:ext cx="876157" cy="769441"/>
          </a:xfrm>
          <a:prstGeom prst="rect">
            <a:avLst/>
          </a:prstGeom>
          <a:noFill/>
        </p:spPr>
        <p:txBody>
          <a:bodyPr wrap="square" rtlCol="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8%</a:t>
            </a:r>
          </a:p>
        </p:txBody>
      </p:sp>
      <p:sp>
        <p:nvSpPr>
          <p:cNvPr id="12" name="TextBox 11">
            <a:extLst>
              <a:ext uri="{FF2B5EF4-FFF2-40B4-BE49-F238E27FC236}">
                <a16:creationId xmlns:a16="http://schemas.microsoft.com/office/drawing/2014/main" id="{40D07471-9763-4A55-A6BE-1F9D6014E98F}"/>
              </a:ext>
            </a:extLst>
          </p:cNvPr>
          <p:cNvSpPr txBox="1"/>
          <p:nvPr/>
        </p:nvSpPr>
        <p:spPr>
          <a:xfrm>
            <a:off x="7270794" y="4353461"/>
            <a:ext cx="644728" cy="1200329"/>
          </a:xfrm>
          <a:prstGeom prst="rect">
            <a:avLst/>
          </a:prstGeom>
          <a:noFill/>
        </p:spPr>
        <p:txBody>
          <a:bodyPr wrap="none" rtlCol="0">
            <a:spAutoFit/>
          </a:bodyPr>
          <a:lstStyle/>
          <a:p>
            <a:r>
              <a:rPr lang="en-US" sz="7200" b="1" dirty="0"/>
              <a:t>=</a:t>
            </a:r>
          </a:p>
        </p:txBody>
      </p:sp>
      <p:sp>
        <p:nvSpPr>
          <p:cNvPr id="13" name="TextBox 12">
            <a:extLst>
              <a:ext uri="{FF2B5EF4-FFF2-40B4-BE49-F238E27FC236}">
                <a16:creationId xmlns:a16="http://schemas.microsoft.com/office/drawing/2014/main" id="{C9714B65-D21C-4B36-8FD3-6D01EA614F31}"/>
              </a:ext>
            </a:extLst>
          </p:cNvPr>
          <p:cNvSpPr txBox="1"/>
          <p:nvPr/>
        </p:nvSpPr>
        <p:spPr>
          <a:xfrm>
            <a:off x="5816615" y="4353461"/>
            <a:ext cx="644728" cy="1200329"/>
          </a:xfrm>
          <a:prstGeom prst="rect">
            <a:avLst/>
          </a:prstGeom>
          <a:noFill/>
        </p:spPr>
        <p:txBody>
          <a:bodyPr wrap="none" rtlCol="0">
            <a:spAutoFit/>
          </a:bodyPr>
          <a:lstStyle/>
          <a:p>
            <a:r>
              <a:rPr lang="en-US" sz="7200" b="1" dirty="0"/>
              <a:t>+</a:t>
            </a:r>
          </a:p>
        </p:txBody>
      </p:sp>
      <p:sp>
        <p:nvSpPr>
          <p:cNvPr id="11" name="TextBox 10">
            <a:extLst>
              <a:ext uri="{FF2B5EF4-FFF2-40B4-BE49-F238E27FC236}">
                <a16:creationId xmlns:a16="http://schemas.microsoft.com/office/drawing/2014/main" id="{0C200D52-B504-41B3-AF2F-FE5F75AC4144}"/>
              </a:ext>
            </a:extLst>
          </p:cNvPr>
          <p:cNvSpPr txBox="1"/>
          <p:nvPr/>
        </p:nvSpPr>
        <p:spPr>
          <a:xfrm>
            <a:off x="7677651" y="4568904"/>
            <a:ext cx="2212467" cy="769441"/>
          </a:xfrm>
          <a:prstGeom prst="rect">
            <a:avLst/>
          </a:prstGeom>
          <a:noFill/>
        </p:spPr>
        <p:txBody>
          <a:bodyPr wrap="square" rtlCol="0">
            <a:spAutoFit/>
          </a:bodyPr>
          <a:lstStyle/>
          <a:p>
            <a:pPr algn="ctr"/>
            <a:r>
              <a:rPr lang="en-US" sz="4400" dirty="0">
                <a:ln w="0"/>
                <a:solidFill>
                  <a:srgbClr val="C00000"/>
                </a:solidFill>
                <a:effectLst>
                  <a:outerShdw blurRad="38100" dist="25400" dir="5400000" algn="ctr" rotWithShape="0">
                    <a:srgbClr val="6E747A">
                      <a:alpha val="43000"/>
                    </a:srgbClr>
                  </a:outerShdw>
                </a:effectLst>
              </a:rPr>
              <a:t>48.8%</a:t>
            </a:r>
          </a:p>
        </p:txBody>
      </p:sp>
      <p:sp>
        <p:nvSpPr>
          <p:cNvPr id="14" name="TextBox 13">
            <a:extLst>
              <a:ext uri="{FF2B5EF4-FFF2-40B4-BE49-F238E27FC236}">
                <a16:creationId xmlns:a16="http://schemas.microsoft.com/office/drawing/2014/main" id="{3488B856-AE67-43C2-96EE-A97A83710AF8}"/>
              </a:ext>
            </a:extLst>
          </p:cNvPr>
          <p:cNvSpPr txBox="1"/>
          <p:nvPr/>
        </p:nvSpPr>
        <p:spPr>
          <a:xfrm>
            <a:off x="3955579" y="4353462"/>
            <a:ext cx="644728" cy="1200329"/>
          </a:xfrm>
          <a:prstGeom prst="rect">
            <a:avLst/>
          </a:prstGeom>
          <a:noFill/>
        </p:spPr>
        <p:txBody>
          <a:bodyPr wrap="none" rtlCol="0">
            <a:spAutoFit/>
          </a:bodyPr>
          <a:lstStyle/>
          <a:p>
            <a:r>
              <a:rPr lang="en-US" sz="7200" b="1" dirty="0"/>
              <a:t>+</a:t>
            </a:r>
          </a:p>
        </p:txBody>
      </p:sp>
    </p:spTree>
    <p:extLst>
      <p:ext uri="{BB962C8B-B14F-4D97-AF65-F5344CB8AC3E}">
        <p14:creationId xmlns:p14="http://schemas.microsoft.com/office/powerpoint/2010/main" val="266916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solidFill>
                  <a:srgbClr val="FF0000"/>
                </a:solidFill>
              </a:rPr>
              <a:t>How Bad Can It Be for Estates and Non-Grantor Trusts?</a:t>
            </a: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690688"/>
            <a:ext cx="10515600" cy="4486275"/>
          </a:xfrm>
        </p:spPr>
        <p:txBody>
          <a:bodyPr>
            <a:normAutofit fontScale="92500"/>
          </a:bodyPr>
          <a:lstStyle/>
          <a:p>
            <a:pPr marL="0" marR="0" indent="0">
              <a:lnSpc>
                <a:spcPct val="107000"/>
              </a:lnSpc>
              <a:spcBef>
                <a:spcPts val="0"/>
              </a:spcBef>
              <a:spcAft>
                <a:spcPts val="800"/>
              </a:spcAft>
              <a:buNone/>
            </a:pPr>
            <a:r>
              <a:rPr lang="en-US" b="1" dirty="0">
                <a:effectLst/>
                <a:latin typeface="+mj-lt"/>
                <a:ea typeface="Calibri" panose="020F0502020204030204" pitchFamily="34" charset="0"/>
                <a:cs typeface="Times New Roman" panose="02020603050405020304" pitchFamily="18" charset="0"/>
              </a:rPr>
              <a:t>Here is a list estimating how much more a trust may be burdened by federal income tax compared to an individual (assuming no other income):</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2800" b="1" dirty="0">
                <a:effectLst/>
                <a:latin typeface="+mj-lt"/>
                <a:ea typeface="Calibri" panose="020F0502020204030204" pitchFamily="34" charset="0"/>
                <a:cs typeface="Times New Roman" panose="02020603050405020304" pitchFamily="18" charset="0"/>
              </a:rPr>
              <a:t>Tax due on $25,000 of income by Single Individual ($1,350) Married Couple ($60) Trust ($7,500)  </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2800" b="1" dirty="0">
                <a:effectLst/>
                <a:latin typeface="+mj-lt"/>
                <a:ea typeface="Calibri" panose="020F0502020204030204" pitchFamily="34" charset="0"/>
                <a:cs typeface="Times New Roman" panose="02020603050405020304" pitchFamily="18" charset="0"/>
              </a:rPr>
              <a:t>Tax due on $100,000 of income by Single Individual ($15,250) Married Couple ($8,700) Trust ($35,000)  </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2800" b="1" dirty="0">
                <a:effectLst/>
                <a:latin typeface="+mj-lt"/>
                <a:ea typeface="Calibri" panose="020F0502020204030204" pitchFamily="34" charset="0"/>
                <a:cs typeface="Times New Roman" panose="02020603050405020304" pitchFamily="18" charset="0"/>
              </a:rPr>
              <a:t>Tax due on $200,000 of income by Single Individual ($41,000) Married Couple ($30,000) Trust ($72,000)  </a:t>
            </a:r>
          </a:p>
          <a:p>
            <a:pPr marL="457200" marR="0" lvl="1" indent="0">
              <a:lnSpc>
                <a:spcPct val="107000"/>
              </a:lnSpc>
              <a:spcBef>
                <a:spcPts val="0"/>
              </a:spcBef>
              <a:spcAft>
                <a:spcPts val="800"/>
              </a:spcAft>
              <a:buNone/>
              <a:tabLst>
                <a:tab pos="914400" algn="l"/>
              </a:tabLst>
            </a:pPr>
            <a:r>
              <a:rPr lang="en-US" sz="3200" b="1" dirty="0">
                <a:effectLst/>
                <a:latin typeface="+mj-lt"/>
                <a:ea typeface="Calibri" panose="020F0502020204030204" pitchFamily="34" charset="0"/>
                <a:cs typeface="Times New Roman" panose="02020603050405020304" pitchFamily="18" charset="0"/>
              </a:rPr>
              <a:t>And so much </a:t>
            </a:r>
            <a:r>
              <a:rPr lang="en-US" sz="3200" b="1" dirty="0">
                <a:latin typeface="+mj-lt"/>
                <a:ea typeface="Calibri" panose="020F0502020204030204" pitchFamily="34" charset="0"/>
                <a:cs typeface="Times New Roman" panose="02020603050405020304" pitchFamily="18" charset="0"/>
              </a:rPr>
              <a:t>worse with surcharges.</a:t>
            </a:r>
          </a:p>
          <a:p>
            <a:pPr marL="457200" marR="0" lvl="1" indent="0">
              <a:lnSpc>
                <a:spcPct val="107000"/>
              </a:lnSpc>
              <a:spcBef>
                <a:spcPts val="0"/>
              </a:spcBef>
              <a:spcAft>
                <a:spcPts val="800"/>
              </a:spcAft>
              <a:buNone/>
              <a:tabLst>
                <a:tab pos="914400" algn="l"/>
              </a:tabLs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95992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a:xfrm>
            <a:off x="838200" y="365125"/>
            <a:ext cx="10752438" cy="1325563"/>
          </a:xfrm>
        </p:spPr>
        <p:txBody>
          <a:bodyPr/>
          <a:lstStyle/>
          <a:p>
            <a:r>
              <a:rPr lang="en-US" dirty="0">
                <a:solidFill>
                  <a:srgbClr val="FF0000"/>
                </a:solidFill>
              </a:rPr>
              <a:t>What Can Estates and Non-Grantor Trusts Do?</a:t>
            </a: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lnSpcReduction="10000"/>
          </a:bodyPr>
          <a:lstStyle/>
          <a:p>
            <a:r>
              <a:rPr lang="en-US" sz="3200" dirty="0"/>
              <a:t>Convert to Grantor Trust Status (if the grantor is alive)</a:t>
            </a:r>
          </a:p>
          <a:p>
            <a:pPr lvl="1"/>
            <a:r>
              <a:rPr lang="en-US" sz="3200" dirty="0"/>
              <a:t>Could this be an income tax event?  See Rev. Rul. 77-402 but also see Gans, Blattmachr, Jacobson, </a:t>
            </a:r>
            <a:r>
              <a:rPr lang="en-US" sz="3200" dirty="0" err="1"/>
              <a:t>Jl</a:t>
            </a:r>
            <a:r>
              <a:rPr lang="en-US" sz="3200" dirty="0"/>
              <a:t> of </a:t>
            </a:r>
            <a:r>
              <a:rPr lang="en-US" sz="3200" dirty="0" err="1"/>
              <a:t>Taxn</a:t>
            </a:r>
            <a:r>
              <a:rPr lang="en-US" sz="3200" dirty="0"/>
              <a:t> (Sept 2002)</a:t>
            </a:r>
          </a:p>
          <a:p>
            <a:pPr lvl="1"/>
            <a:r>
              <a:rPr lang="en-US" sz="3200" dirty="0"/>
              <a:t>Imposition of state income tax if the grantor is subject to it</a:t>
            </a:r>
          </a:p>
          <a:p>
            <a:pPr lvl="1"/>
            <a:r>
              <a:rPr lang="en-US" sz="3200" dirty="0"/>
              <a:t>Could conversion back to non-grantor trust status be an income tax event?</a:t>
            </a:r>
          </a:p>
          <a:p>
            <a:pPr lvl="1"/>
            <a:r>
              <a:rPr lang="en-US" sz="3200" dirty="0"/>
              <a:t>Could it cause the trust to be included in the grantor’s gross estate if the law is change?</a:t>
            </a:r>
          </a:p>
          <a:p>
            <a:pPr marL="457200" lvl="1" indent="0">
              <a:buNone/>
            </a:pPr>
            <a:endParaRPr lang="en-US" dirty="0"/>
          </a:p>
        </p:txBody>
      </p:sp>
    </p:spTree>
    <p:extLst>
      <p:ext uri="{BB962C8B-B14F-4D97-AF65-F5344CB8AC3E}">
        <p14:creationId xmlns:p14="http://schemas.microsoft.com/office/powerpoint/2010/main" val="111878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solidFill>
                  <a:srgbClr val="FF0000"/>
                </a:solidFill>
              </a:rPr>
              <a:t>What Else Can Estates and Non-Grantor Trusts Do?</a:t>
            </a: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690688"/>
            <a:ext cx="10515600" cy="4486275"/>
          </a:xfrm>
        </p:spPr>
        <p:txBody>
          <a:bodyPr>
            <a:normAutofit lnSpcReduction="10000"/>
          </a:bodyPr>
          <a:lstStyle/>
          <a:p>
            <a:r>
              <a:rPr lang="en-US" dirty="0"/>
              <a:t>Divide the trust so there are more run ups to the threshold?</a:t>
            </a:r>
          </a:p>
          <a:p>
            <a:pPr lvl="1"/>
            <a:r>
              <a:rPr lang="en-US" sz="2800" dirty="0"/>
              <a:t>Seems doubtful this will be successful on account of the multiple trust rule of Section 643(f)</a:t>
            </a:r>
          </a:p>
          <a:p>
            <a:pPr lvl="1"/>
            <a:r>
              <a:rPr lang="en-US" sz="2800" dirty="0"/>
              <a:t>Even if one trust is created for a child and one for the child’s spouse because a husband and wife are treated as one.  Similarly, having one spouse creates a trust for a child and the other spouse creates one for the child (or the child’s spouse),  they likely will be treated as one trust. </a:t>
            </a:r>
          </a:p>
          <a:p>
            <a:r>
              <a:rPr lang="en-US" dirty="0"/>
              <a:t>However, where trust has more than one beneficiary (e.g., all children or all descendants), “decanting” into separate trusts for each likely will “work.”</a:t>
            </a:r>
          </a:p>
          <a:p>
            <a:pPr marL="457200" lvl="1" indent="0">
              <a:buNone/>
            </a:pPr>
            <a:endParaRPr lang="en-US" dirty="0"/>
          </a:p>
        </p:txBody>
      </p:sp>
    </p:spTree>
    <p:extLst>
      <p:ext uri="{BB962C8B-B14F-4D97-AF65-F5344CB8AC3E}">
        <p14:creationId xmlns:p14="http://schemas.microsoft.com/office/powerpoint/2010/main" val="209682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solidFill>
                  <a:srgbClr val="FF0000"/>
                </a:solidFill>
              </a:rPr>
              <a:t>What Other Planning Can Estates and Non-Grantor Trusts?</a:t>
            </a: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690688"/>
            <a:ext cx="10515600" cy="4802187"/>
          </a:xfrm>
        </p:spPr>
        <p:txBody>
          <a:bodyPr>
            <a:normAutofit fontScale="70000" lnSpcReduction="20000"/>
          </a:bodyPr>
          <a:lstStyle/>
          <a:p>
            <a:pPr marL="0" marR="0">
              <a:lnSpc>
                <a:spcPct val="107000"/>
              </a:lnSpc>
              <a:spcBef>
                <a:spcPts val="0"/>
              </a:spcBef>
              <a:spcAft>
                <a:spcPts val="800"/>
              </a:spcAft>
            </a:pPr>
            <a:r>
              <a:rPr lang="en-US" sz="3100" b="1" dirty="0">
                <a:latin typeface="+mj-lt"/>
                <a:ea typeface="Calibri" panose="020F0502020204030204" pitchFamily="34" charset="0"/>
                <a:cs typeface="Times New Roman" panose="02020603050405020304" pitchFamily="18" charset="0"/>
              </a:rPr>
              <a:t>Distribute the trust income to a beneficiary</a:t>
            </a:r>
          </a:p>
          <a:p>
            <a:pPr marL="457200" lvl="1">
              <a:lnSpc>
                <a:spcPct val="107000"/>
              </a:lnSpc>
              <a:spcBef>
                <a:spcPts val="0"/>
              </a:spcBef>
              <a:spcAft>
                <a:spcPts val="800"/>
              </a:spcAft>
            </a:pPr>
            <a:r>
              <a:rPr lang="en-US" sz="2900" b="1" dirty="0">
                <a:effectLst/>
                <a:latin typeface="+mj-lt"/>
                <a:ea typeface="Calibri" panose="020F0502020204030204" pitchFamily="34" charset="0"/>
                <a:cs typeface="Times New Roman" panose="02020603050405020304" pitchFamily="18" charset="0"/>
              </a:rPr>
              <a:t>Only the extent of DNI (“If it </a:t>
            </a:r>
            <a:r>
              <a:rPr lang="en-US" sz="2900" b="1" dirty="0" err="1">
                <a:effectLst/>
                <a:latin typeface="+mj-lt"/>
                <a:ea typeface="Calibri" panose="020F0502020204030204" pitchFamily="34" charset="0"/>
                <a:cs typeface="Times New Roman" panose="02020603050405020304" pitchFamily="18" charset="0"/>
              </a:rPr>
              <a:t>ain’t</a:t>
            </a:r>
            <a:r>
              <a:rPr lang="en-US" sz="2900" b="1" dirty="0">
                <a:effectLst/>
                <a:latin typeface="+mj-lt"/>
                <a:ea typeface="Calibri" panose="020F0502020204030204" pitchFamily="34" charset="0"/>
                <a:cs typeface="Times New Roman" panose="02020603050405020304" pitchFamily="18" charset="0"/>
              </a:rPr>
              <a:t> in DNI of a non-grantor trust, it can’t be taxed to the beneficiary”)</a:t>
            </a:r>
          </a:p>
          <a:p>
            <a:pPr marL="457200" lvl="1">
              <a:lnSpc>
                <a:spcPct val="107000"/>
              </a:lnSpc>
              <a:spcBef>
                <a:spcPts val="0"/>
              </a:spcBef>
              <a:spcAft>
                <a:spcPts val="800"/>
              </a:spcAft>
            </a:pPr>
            <a:r>
              <a:rPr lang="en-US" sz="2900" b="1" dirty="0">
                <a:latin typeface="+mj-lt"/>
                <a:ea typeface="Calibri" panose="020F0502020204030204" pitchFamily="34" charset="0"/>
                <a:cs typeface="Times New Roman" panose="02020603050405020304" pitchFamily="18" charset="0"/>
              </a:rPr>
              <a:t>Reg. </a:t>
            </a:r>
            <a:r>
              <a:rPr lang="en-US" sz="2900" b="1" dirty="0">
                <a:effectLst/>
                <a:latin typeface="+mj-lt"/>
                <a:ea typeface="Calibri" panose="020F0502020204030204" pitchFamily="34" charset="0"/>
                <a:cs typeface="Times New Roman" panose="02020603050405020304" pitchFamily="18" charset="0"/>
              </a:rPr>
              <a:t>1.643(a)-3(b) and (e) provide guidance on getting capital gain into DNI</a:t>
            </a:r>
          </a:p>
          <a:p>
            <a:pPr marL="457200" lvl="1">
              <a:lnSpc>
                <a:spcPct val="107000"/>
              </a:lnSpc>
              <a:spcBef>
                <a:spcPts val="0"/>
              </a:spcBef>
              <a:spcAft>
                <a:spcPts val="800"/>
              </a:spcAft>
            </a:pPr>
            <a:r>
              <a:rPr lang="en-US" sz="2900" b="1" dirty="0">
                <a:latin typeface="+mj-lt"/>
                <a:ea typeface="Calibri" panose="020F0502020204030204" pitchFamily="34" charset="0"/>
                <a:cs typeface="Times New Roman" panose="02020603050405020304" pitchFamily="18" charset="0"/>
              </a:rPr>
              <a:t>That may otherwise affect the beneficiary (e.g., AGI and charitable contributions)—so run the numbers first</a:t>
            </a:r>
          </a:p>
          <a:p>
            <a:pPr marL="457200" lvl="1">
              <a:lnSpc>
                <a:spcPct val="107000"/>
              </a:lnSpc>
              <a:spcBef>
                <a:spcPts val="0"/>
              </a:spcBef>
              <a:spcAft>
                <a:spcPts val="800"/>
              </a:spcAft>
            </a:pPr>
            <a:r>
              <a:rPr lang="en-US" sz="2900" b="1" dirty="0">
                <a:effectLst/>
                <a:latin typeface="+mj-lt"/>
                <a:ea typeface="Calibri" panose="020F0502020204030204" pitchFamily="34" charset="0"/>
                <a:cs typeface="Times New Roman" panose="02020603050405020304" pitchFamily="18" charset="0"/>
              </a:rPr>
              <a:t>Beneficiary may be subject to </a:t>
            </a:r>
            <a:r>
              <a:rPr lang="en-US" sz="2900" b="1" dirty="0">
                <a:latin typeface="+mj-lt"/>
                <a:ea typeface="Calibri" panose="020F0502020204030204" pitchFamily="34" charset="0"/>
                <a:cs typeface="Times New Roman" panose="02020603050405020304" pitchFamily="18" charset="0"/>
              </a:rPr>
              <a:t>state income tax (or, if the trust is subject to state income tax, distributing the DNI to the beneficiary may avoid/reduce state income tax)</a:t>
            </a:r>
          </a:p>
          <a:p>
            <a:pPr marL="0" marR="0">
              <a:lnSpc>
                <a:spcPct val="107000"/>
              </a:lnSpc>
              <a:spcBef>
                <a:spcPts val="0"/>
              </a:spcBef>
              <a:spcAft>
                <a:spcPts val="800"/>
              </a:spcAft>
            </a:pPr>
            <a:r>
              <a:rPr lang="en-US" sz="3100" b="1" dirty="0">
                <a:latin typeface="+mj-lt"/>
                <a:ea typeface="Calibri" panose="020F0502020204030204" pitchFamily="34" charset="0"/>
                <a:cs typeface="Times New Roman" panose="02020603050405020304" pitchFamily="18" charset="0"/>
              </a:rPr>
              <a:t>Distribute gross income charity</a:t>
            </a:r>
          </a:p>
          <a:p>
            <a:pPr marL="457200" lvl="1">
              <a:lnSpc>
                <a:spcPct val="107000"/>
              </a:lnSpc>
              <a:spcBef>
                <a:spcPts val="0"/>
              </a:spcBef>
              <a:spcAft>
                <a:spcPts val="800"/>
              </a:spcAft>
            </a:pPr>
            <a:r>
              <a:rPr lang="en-US" sz="2900" b="1" dirty="0">
                <a:latin typeface="+mj-lt"/>
                <a:ea typeface="Calibri" panose="020F0502020204030204" pitchFamily="34" charset="0"/>
                <a:cs typeface="Times New Roman" panose="02020603050405020304" pitchFamily="18" charset="0"/>
              </a:rPr>
              <a:t>Deduction is unlimited except for UBI where the individual AGI limits apply</a:t>
            </a:r>
          </a:p>
          <a:p>
            <a:pPr marL="457200" lvl="1">
              <a:lnSpc>
                <a:spcPct val="107000"/>
              </a:lnSpc>
              <a:spcBef>
                <a:spcPts val="0"/>
              </a:spcBef>
              <a:spcAft>
                <a:spcPts val="800"/>
              </a:spcAft>
            </a:pPr>
            <a:r>
              <a:rPr lang="en-US" sz="2900" b="1" dirty="0">
                <a:latin typeface="+mj-lt"/>
                <a:ea typeface="Calibri" panose="020F0502020204030204" pitchFamily="34" charset="0"/>
                <a:cs typeface="Times New Roman" panose="02020603050405020304" pitchFamily="18" charset="0"/>
              </a:rPr>
              <a:t>Reduces taxable income of the trust AND reduces DNI if not a “tier 1” distribution</a:t>
            </a:r>
          </a:p>
          <a:p>
            <a:pPr marL="457200" lvl="1">
              <a:lnSpc>
                <a:spcPct val="107000"/>
              </a:lnSpc>
              <a:spcBef>
                <a:spcPts val="0"/>
              </a:spcBef>
              <a:spcAft>
                <a:spcPts val="800"/>
              </a:spcAft>
            </a:pPr>
            <a:r>
              <a:rPr lang="en-US" sz="2900" b="1" dirty="0">
                <a:latin typeface="+mj-lt"/>
                <a:ea typeface="Calibri" panose="020F0502020204030204" pitchFamily="34" charset="0"/>
                <a:cs typeface="Times New Roman" panose="02020603050405020304" pitchFamily="18" charset="0"/>
              </a:rPr>
              <a:t>Reduces income for NIIT purposes (not so for individuals)</a:t>
            </a:r>
          </a:p>
          <a:p>
            <a:pPr marL="457200" lvl="1">
              <a:lnSpc>
                <a:spcPct val="107000"/>
              </a:lnSpc>
              <a:spcBef>
                <a:spcPts val="0"/>
              </a:spcBef>
              <a:spcAft>
                <a:spcPts val="800"/>
              </a:spcAft>
            </a:pPr>
            <a:r>
              <a:rPr lang="en-US" sz="2900" b="1" dirty="0">
                <a:latin typeface="+mj-lt"/>
                <a:ea typeface="Calibri" panose="020F0502020204030204" pitchFamily="34" charset="0"/>
                <a:cs typeface="Times New Roman" panose="02020603050405020304" pitchFamily="18" charset="0"/>
              </a:rPr>
              <a:t>Reduces the proposed surcharge thresholds for trusts (not so for individuals) as currently drafted</a:t>
            </a:r>
          </a:p>
          <a:p>
            <a:pPr marL="457200" lvl="1" indent="0">
              <a:buNone/>
            </a:pPr>
            <a:endParaRPr lang="en-US" dirty="0"/>
          </a:p>
        </p:txBody>
      </p:sp>
    </p:spTree>
    <p:extLst>
      <p:ext uri="{BB962C8B-B14F-4D97-AF65-F5344CB8AC3E}">
        <p14:creationId xmlns:p14="http://schemas.microsoft.com/office/powerpoint/2010/main" val="37579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normAutofit fontScale="90000"/>
          </a:bodyPr>
          <a:lstStyle/>
          <a:p>
            <a:r>
              <a:rPr lang="en-US" dirty="0">
                <a:solidFill>
                  <a:srgbClr val="FF0000"/>
                </a:solidFill>
              </a:rPr>
              <a:t>The House Draft Almost Certainly Is Not the Final Word. There May Be Many Additional Final Words.</a:t>
            </a: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fontScale="77500" lnSpcReduction="20000"/>
          </a:bodyPr>
          <a:lstStyle/>
          <a:p>
            <a:r>
              <a:rPr lang="en-US" dirty="0"/>
              <a:t>There are aspects of the House Ways &amp; Means proposal still being written by the staff.</a:t>
            </a:r>
          </a:p>
          <a:p>
            <a:r>
              <a:rPr lang="en-US" dirty="0"/>
              <a:t>Speaker Pelosi has advised her colleagues to anticipate further changes and that a vote won’t be taken before the end of October.</a:t>
            </a:r>
          </a:p>
          <a:p>
            <a:r>
              <a:rPr lang="en-US" dirty="0"/>
              <a:t>Whatever passes in the House (the Constitution requires all tax legislation to originate there) will then go to the Senate.   Senators Sanders and Van </a:t>
            </a:r>
            <a:r>
              <a:rPr lang="en-US" dirty="0" err="1"/>
              <a:t>Hollen</a:t>
            </a:r>
            <a:r>
              <a:rPr lang="en-US" dirty="0"/>
              <a:t> have made many proposals that would affect estate planning.  A few, but no where near all, of his proposals are in the House Ways &amp; Means Committee proposed bill.</a:t>
            </a:r>
          </a:p>
          <a:p>
            <a:r>
              <a:rPr lang="en-US" dirty="0"/>
              <a:t>Moreover, Senator Wyden, chair of the Senate Finance Committee, has made several proposals, including some that would increase situations where gain on appreciated assets would be recognized.  Perhaps, the lowest hanging fruit for that would be the elimination of the income tax free “step up” in basis under Section 1014. It is understood that the life insurance industry has lobbied “hard” against all “no step up” proposals.</a:t>
            </a:r>
          </a:p>
          <a:p>
            <a:r>
              <a:rPr lang="en-US" dirty="0"/>
              <a:t>The legislation would impose additional reporting requirements for third party network transactions. Because the Democrats need all of its member in the Senate (together with the two independents who generally vote with them), it is unclear what will pass.</a:t>
            </a:r>
          </a:p>
          <a:p>
            <a:endParaRPr lang="en-US" dirty="0"/>
          </a:p>
        </p:txBody>
      </p:sp>
    </p:spTree>
    <p:extLst>
      <p:ext uri="{BB962C8B-B14F-4D97-AF65-F5344CB8AC3E}">
        <p14:creationId xmlns:p14="http://schemas.microsoft.com/office/powerpoint/2010/main" val="96048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solidFill>
                  <a:srgbClr val="FF0000"/>
                </a:solidFill>
              </a:rPr>
              <a:t>What More Planning for Estates and Non-Grantor Trusts be Undertaken?</a:t>
            </a: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690688"/>
            <a:ext cx="10515600" cy="4486275"/>
          </a:xfrm>
        </p:spPr>
        <p:txBody>
          <a:bodyPr>
            <a:normAutofit fontScale="92500" lnSpcReduction="20000"/>
          </a:bodyPr>
          <a:lstStyle/>
          <a:p>
            <a:pPr marL="0" marR="0">
              <a:lnSpc>
                <a:spcPct val="107000"/>
              </a:lnSpc>
              <a:spcBef>
                <a:spcPts val="0"/>
              </a:spcBef>
              <a:spcAft>
                <a:spcPts val="800"/>
              </a:spcAft>
            </a:pPr>
            <a:r>
              <a:rPr lang="en-US" b="1" dirty="0">
                <a:latin typeface="+mj-lt"/>
                <a:ea typeface="Calibri" panose="020F0502020204030204" pitchFamily="34" charset="0"/>
                <a:cs typeface="Times New Roman" panose="02020603050405020304" pitchFamily="18" charset="0"/>
              </a:rPr>
              <a:t>Perhaps, creating a Partial or Complete Section 678 Trust</a:t>
            </a:r>
          </a:p>
          <a:p>
            <a:pPr marL="457200" lvl="1">
              <a:lnSpc>
                <a:spcPct val="107000"/>
              </a:lnSpc>
              <a:spcBef>
                <a:spcPts val="0"/>
              </a:spcBef>
              <a:spcAft>
                <a:spcPts val="800"/>
              </a:spcAft>
            </a:pPr>
            <a:r>
              <a:rPr lang="en-US" sz="2800" b="1" dirty="0">
                <a:effectLst/>
                <a:latin typeface="+mj-lt"/>
                <a:ea typeface="Calibri" panose="020F0502020204030204" pitchFamily="34" charset="0"/>
                <a:cs typeface="Times New Roman" panose="02020603050405020304" pitchFamily="18" charset="0"/>
              </a:rPr>
              <a:t>Beneficiary taxed on the Trust Income to the </a:t>
            </a:r>
            <a:r>
              <a:rPr lang="en-US" sz="2800" b="1" dirty="0">
                <a:latin typeface="+mj-lt"/>
                <a:ea typeface="Calibri" panose="020F0502020204030204" pitchFamily="34" charset="0"/>
                <a:cs typeface="Times New Roman" panose="02020603050405020304" pitchFamily="18" charset="0"/>
              </a:rPr>
              <a:t>extent beneficiary may unilaterally withdraw </a:t>
            </a:r>
          </a:p>
          <a:p>
            <a:pPr marL="457200" lvl="1">
              <a:lnSpc>
                <a:spcPct val="107000"/>
              </a:lnSpc>
              <a:spcBef>
                <a:spcPts val="0"/>
              </a:spcBef>
              <a:spcAft>
                <a:spcPts val="800"/>
              </a:spcAft>
            </a:pPr>
            <a:r>
              <a:rPr lang="en-US" sz="2800" b="1" dirty="0">
                <a:effectLst/>
                <a:latin typeface="+mj-lt"/>
                <a:ea typeface="Calibri" panose="020F0502020204030204" pitchFamily="34" charset="0"/>
                <a:cs typeface="Times New Roman" panose="02020603050405020304" pitchFamily="18" charset="0"/>
              </a:rPr>
              <a:t>Likely this could be limited to the trust’s income (and only to the extent taxes are not increased)</a:t>
            </a:r>
          </a:p>
          <a:p>
            <a:pPr marL="457200" lvl="1">
              <a:lnSpc>
                <a:spcPct val="107000"/>
              </a:lnSpc>
              <a:spcBef>
                <a:spcPts val="0"/>
              </a:spcBef>
              <a:spcAft>
                <a:spcPts val="800"/>
              </a:spcAft>
            </a:pPr>
            <a:r>
              <a:rPr lang="en-US" sz="2800" b="1" dirty="0">
                <a:latin typeface="+mj-lt"/>
                <a:ea typeface="Calibri" panose="020F0502020204030204" pitchFamily="34" charset="0"/>
                <a:cs typeface="Times New Roman" panose="02020603050405020304" pitchFamily="18" charset="0"/>
              </a:rPr>
              <a:t>Will subject to the income withdrawable to state income tax if beneficiary is subject to such tax</a:t>
            </a:r>
          </a:p>
          <a:p>
            <a:pPr marL="457200" lvl="1">
              <a:lnSpc>
                <a:spcPct val="107000"/>
              </a:lnSpc>
              <a:spcBef>
                <a:spcPts val="0"/>
              </a:spcBef>
              <a:spcAft>
                <a:spcPts val="800"/>
              </a:spcAft>
            </a:pPr>
            <a:r>
              <a:rPr lang="en-US" sz="2800" b="1" dirty="0">
                <a:effectLst/>
                <a:latin typeface="+mj-lt"/>
                <a:ea typeface="Calibri" panose="020F0502020204030204" pitchFamily="34" charset="0"/>
                <a:cs typeface="Times New Roman" panose="02020603050405020304" pitchFamily="18" charset="0"/>
              </a:rPr>
              <a:t>Will make the withdrawal assets subject to creditor claims and estate tax in the beneficiary’s gross estate (possible state exception)</a:t>
            </a:r>
          </a:p>
          <a:p>
            <a:pPr marL="457200" lvl="1">
              <a:lnSpc>
                <a:spcPct val="107000"/>
              </a:lnSpc>
              <a:spcBef>
                <a:spcPts val="0"/>
              </a:spcBef>
              <a:spcAft>
                <a:spcPts val="800"/>
              </a:spcAft>
            </a:pPr>
            <a:r>
              <a:rPr lang="en-US" sz="2600" b="1" dirty="0">
                <a:latin typeface="+mj-lt"/>
                <a:ea typeface="Calibri" panose="020F0502020204030204" pitchFamily="34" charset="0"/>
                <a:cs typeface="Times New Roman" panose="02020603050405020304" pitchFamily="18" charset="0"/>
              </a:rPr>
              <a:t>May cause beneficiary to loss certain government benefits (e.g., Medicaid)</a:t>
            </a:r>
            <a:endParaRPr lang="en-US" sz="2600" b="1" dirty="0">
              <a:effectLst/>
              <a:latin typeface="+mj-lt"/>
              <a:ea typeface="Calibri" panose="020F0502020204030204" pitchFamily="34" charset="0"/>
              <a:cs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3429832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solidFill>
                  <a:srgbClr val="FF0000"/>
                </a:solidFill>
              </a:rPr>
              <a:t>Might a QSST Be Helpful?</a:t>
            </a: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690688"/>
            <a:ext cx="10515600" cy="4486275"/>
          </a:xfrm>
        </p:spPr>
        <p:txBody>
          <a:bodyPr>
            <a:normAutofit fontScale="25000" lnSpcReduction="20000"/>
          </a:bodyPr>
          <a:lstStyle/>
          <a:p>
            <a:pPr marL="0" marR="0">
              <a:lnSpc>
                <a:spcPct val="107000"/>
              </a:lnSpc>
              <a:spcBef>
                <a:spcPts val="0"/>
              </a:spcBef>
              <a:spcAft>
                <a:spcPts val="800"/>
              </a:spcAft>
            </a:pPr>
            <a:r>
              <a:rPr lang="en-US" sz="8000" b="1" dirty="0">
                <a:latin typeface="+mj-lt"/>
                <a:ea typeface="Calibri" panose="020F0502020204030204" pitchFamily="34" charset="0"/>
                <a:cs typeface="Times New Roman" panose="02020603050405020304" pitchFamily="18" charset="0"/>
              </a:rPr>
              <a:t>Rather than using a “normal” discretionary trust, perhaps a QSST might be used</a:t>
            </a:r>
          </a:p>
          <a:p>
            <a:pPr marL="0" marR="0">
              <a:lnSpc>
                <a:spcPct val="107000"/>
              </a:lnSpc>
              <a:spcBef>
                <a:spcPts val="0"/>
              </a:spcBef>
              <a:spcAft>
                <a:spcPts val="800"/>
              </a:spcAft>
            </a:pPr>
            <a:r>
              <a:rPr lang="en-US" sz="8000" b="1" dirty="0">
                <a:latin typeface="+mj-lt"/>
                <a:ea typeface="Calibri" panose="020F0502020204030204" pitchFamily="34" charset="0"/>
                <a:cs typeface="Times New Roman" panose="02020603050405020304" pitchFamily="18" charset="0"/>
              </a:rPr>
              <a:t>The QSST will be the shareholder of an S corporation.</a:t>
            </a:r>
          </a:p>
          <a:p>
            <a:pPr marL="457200" lvl="1">
              <a:lnSpc>
                <a:spcPct val="107000"/>
              </a:lnSpc>
              <a:spcBef>
                <a:spcPts val="0"/>
              </a:spcBef>
              <a:spcAft>
                <a:spcPts val="800"/>
              </a:spcAft>
            </a:pPr>
            <a:r>
              <a:rPr lang="en-US" sz="8000" b="1" dirty="0">
                <a:latin typeface="+mj-lt"/>
                <a:ea typeface="Calibri" panose="020F0502020204030204" pitchFamily="34" charset="0"/>
                <a:cs typeface="Times New Roman" panose="02020603050405020304" pitchFamily="18" charset="0"/>
              </a:rPr>
              <a:t>Client would leave wealth to an S corporation owned by one or more QSSTs each for one descendant</a:t>
            </a:r>
          </a:p>
          <a:p>
            <a:pPr marL="457200" lvl="1">
              <a:lnSpc>
                <a:spcPct val="107000"/>
              </a:lnSpc>
              <a:spcBef>
                <a:spcPts val="0"/>
              </a:spcBef>
              <a:spcAft>
                <a:spcPts val="800"/>
              </a:spcAft>
            </a:pPr>
            <a:r>
              <a:rPr lang="en-US" sz="8000" b="1" dirty="0">
                <a:latin typeface="+mj-lt"/>
                <a:ea typeface="Calibri" panose="020F0502020204030204" pitchFamily="34" charset="0"/>
                <a:cs typeface="Times New Roman" panose="02020603050405020304" pitchFamily="18" charset="0"/>
              </a:rPr>
              <a:t>Income earned in the S corporation would be attributed to the QSSTs and </a:t>
            </a:r>
            <a:r>
              <a:rPr lang="en-US" sz="8000" b="1" dirty="0" err="1">
                <a:latin typeface="+mj-lt"/>
                <a:ea typeface="Calibri" panose="020F0502020204030204" pitchFamily="34" charset="0"/>
                <a:cs typeface="Times New Roman" panose="02020603050405020304" pitchFamily="18" charset="0"/>
              </a:rPr>
              <a:t>tbe</a:t>
            </a:r>
            <a:r>
              <a:rPr lang="en-US" sz="8000" b="1" dirty="0">
                <a:latin typeface="+mj-lt"/>
                <a:ea typeface="Calibri" panose="020F0502020204030204" pitchFamily="34" charset="0"/>
                <a:cs typeface="Times New Roman" panose="02020603050405020304" pitchFamily="18" charset="0"/>
              </a:rPr>
              <a:t> gross income to the QSST beneficiaries</a:t>
            </a:r>
          </a:p>
          <a:p>
            <a:pPr marL="457200" lvl="1">
              <a:lnSpc>
                <a:spcPct val="107000"/>
              </a:lnSpc>
              <a:spcBef>
                <a:spcPts val="0"/>
              </a:spcBef>
              <a:spcAft>
                <a:spcPts val="800"/>
              </a:spcAft>
            </a:pPr>
            <a:r>
              <a:rPr lang="en-US" sz="8000" b="1" dirty="0">
                <a:latin typeface="+mj-lt"/>
                <a:ea typeface="Calibri" panose="020F0502020204030204" pitchFamily="34" charset="0"/>
                <a:cs typeface="Times New Roman" panose="02020603050405020304" pitchFamily="18" charset="0"/>
              </a:rPr>
              <a:t>There are some downsides with S corporations</a:t>
            </a:r>
          </a:p>
          <a:p>
            <a:pPr marL="0" marR="0">
              <a:lnSpc>
                <a:spcPct val="107000"/>
              </a:lnSpc>
              <a:spcBef>
                <a:spcPts val="0"/>
              </a:spcBef>
              <a:spcAft>
                <a:spcPts val="800"/>
              </a:spcAft>
            </a:pPr>
            <a:r>
              <a:rPr lang="en-US" sz="8000" b="1" dirty="0">
                <a:latin typeface="+mj-lt"/>
                <a:ea typeface="Calibri" panose="020F0502020204030204" pitchFamily="34" charset="0"/>
                <a:cs typeface="Times New Roman" panose="02020603050405020304" pitchFamily="18" charset="0"/>
              </a:rPr>
              <a:t>Alternatively, the client would create a “standard” discretionary trust but with all descendants,           CRTs and S corporations (if the stock is owned by a descendants of a QSST for a descendant)</a:t>
            </a:r>
          </a:p>
          <a:p>
            <a:pPr marL="457200" lvl="1">
              <a:lnSpc>
                <a:spcPct val="107000"/>
              </a:lnSpc>
              <a:spcBef>
                <a:spcPts val="0"/>
              </a:spcBef>
              <a:spcAft>
                <a:spcPts val="800"/>
              </a:spcAft>
            </a:pPr>
            <a:r>
              <a:rPr lang="en-US" sz="8000" b="1" dirty="0">
                <a:latin typeface="+mj-lt"/>
                <a:ea typeface="Calibri" panose="020F0502020204030204" pitchFamily="34" charset="0"/>
                <a:cs typeface="Times New Roman" panose="02020603050405020304" pitchFamily="18" charset="0"/>
              </a:rPr>
              <a:t>Trustee may distribute to a CRT to avoid all current income tax on the DNI</a:t>
            </a:r>
          </a:p>
          <a:p>
            <a:pPr marL="457200" lvl="1">
              <a:lnSpc>
                <a:spcPct val="107000"/>
              </a:lnSpc>
              <a:spcBef>
                <a:spcPts val="0"/>
              </a:spcBef>
              <a:spcAft>
                <a:spcPts val="800"/>
              </a:spcAft>
            </a:pPr>
            <a:r>
              <a:rPr lang="en-US" sz="8000" b="1" dirty="0">
                <a:latin typeface="+mj-lt"/>
                <a:ea typeface="Calibri" panose="020F0502020204030204" pitchFamily="34" charset="0"/>
                <a:cs typeface="Times New Roman" panose="02020603050405020304" pitchFamily="18" charset="0"/>
              </a:rPr>
              <a:t>NIMCRUTs can postpone taxation for a long while (see May 2020 Estate Planning)</a:t>
            </a:r>
          </a:p>
          <a:p>
            <a:pPr marL="457200" lvl="1">
              <a:lnSpc>
                <a:spcPct val="107000"/>
              </a:lnSpc>
              <a:spcBef>
                <a:spcPts val="0"/>
              </a:spcBef>
              <a:spcAft>
                <a:spcPts val="800"/>
              </a:spcAft>
            </a:pPr>
            <a:r>
              <a:rPr lang="en-US" sz="8000" b="1" dirty="0">
                <a:latin typeface="+mj-lt"/>
                <a:ea typeface="Calibri" panose="020F0502020204030204" pitchFamily="34" charset="0"/>
                <a:cs typeface="Times New Roman" panose="02020603050405020304" pitchFamily="18" charset="0"/>
              </a:rPr>
              <a:t>To the extent distributed to one or more of the  QSSTs, the income will be taxed to the individual beneficiary of each such QSST</a:t>
            </a:r>
          </a:p>
          <a:p>
            <a:pPr marL="457200" lvl="1">
              <a:lnSpc>
                <a:spcPct val="107000"/>
              </a:lnSpc>
              <a:spcBef>
                <a:spcPts val="0"/>
              </a:spcBef>
              <a:spcAft>
                <a:spcPts val="80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228600" lvl="1" indent="0">
              <a:lnSpc>
                <a:spcPct val="107000"/>
              </a:lnSpc>
              <a:spcBef>
                <a:spcPts val="0"/>
              </a:spcBef>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marL="457200" lvl="1" indent="0">
              <a:buNone/>
            </a:pPr>
            <a:endParaRPr lang="en-US" dirty="0"/>
          </a:p>
        </p:txBody>
      </p:sp>
    </p:spTree>
    <p:extLst>
      <p:ext uri="{BB962C8B-B14F-4D97-AF65-F5344CB8AC3E}">
        <p14:creationId xmlns:p14="http://schemas.microsoft.com/office/powerpoint/2010/main" val="3808869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41ADD5-3490-4BF0-8C92-461F7C9285C5}"/>
              </a:ext>
            </a:extLst>
          </p:cNvPr>
          <p:cNvSpPr/>
          <p:nvPr/>
        </p:nvSpPr>
        <p:spPr>
          <a:xfrm>
            <a:off x="4811571" y="1901569"/>
            <a:ext cx="2042048" cy="880201"/>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S-Corporation</a:t>
            </a:r>
          </a:p>
        </p:txBody>
      </p:sp>
      <p:sp>
        <p:nvSpPr>
          <p:cNvPr id="4" name="Rectangle 3">
            <a:extLst>
              <a:ext uri="{FF2B5EF4-FFF2-40B4-BE49-F238E27FC236}">
                <a16:creationId xmlns:a16="http://schemas.microsoft.com/office/drawing/2014/main" id="{C5F1F6AD-7E67-43B7-815A-793F4C96E073}"/>
              </a:ext>
            </a:extLst>
          </p:cNvPr>
          <p:cNvSpPr/>
          <p:nvPr/>
        </p:nvSpPr>
        <p:spPr>
          <a:xfrm>
            <a:off x="181132" y="1887620"/>
            <a:ext cx="1566595" cy="880201"/>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Assets</a:t>
            </a:r>
          </a:p>
        </p:txBody>
      </p:sp>
      <p:cxnSp>
        <p:nvCxnSpPr>
          <p:cNvPr id="6" name="Straight Arrow Connector 5">
            <a:extLst>
              <a:ext uri="{FF2B5EF4-FFF2-40B4-BE49-F238E27FC236}">
                <a16:creationId xmlns:a16="http://schemas.microsoft.com/office/drawing/2014/main" id="{BC8CFE7E-301D-4B55-9E79-8FDE6B51DF7F}"/>
              </a:ext>
            </a:extLst>
          </p:cNvPr>
          <p:cNvCxnSpPr>
            <a:cxnSpLocks/>
            <a:stCxn id="4" idx="3"/>
            <a:endCxn id="3" idx="1"/>
          </p:cNvCxnSpPr>
          <p:nvPr/>
        </p:nvCxnSpPr>
        <p:spPr>
          <a:xfrm>
            <a:off x="1747727" y="2327721"/>
            <a:ext cx="3063844" cy="13949"/>
          </a:xfrm>
          <a:prstGeom prst="straightConnector1">
            <a:avLst/>
          </a:prstGeom>
          <a:ln w="22225">
            <a:solidFill>
              <a:srgbClr val="C00000"/>
            </a:solidFill>
            <a:headEnd type="none" w="lg" len="med"/>
            <a:tailEnd type="stealth" w="lg" len="lg"/>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CD73553-FB9B-45B1-8FE1-6F93F2A96A51}"/>
              </a:ext>
            </a:extLst>
          </p:cNvPr>
          <p:cNvSpPr/>
          <p:nvPr/>
        </p:nvSpPr>
        <p:spPr>
          <a:xfrm>
            <a:off x="9399961" y="1901568"/>
            <a:ext cx="2152337" cy="880201"/>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QSST (shareholder)</a:t>
            </a:r>
          </a:p>
        </p:txBody>
      </p:sp>
      <p:cxnSp>
        <p:nvCxnSpPr>
          <p:cNvPr id="10" name="Straight Arrow Connector 9">
            <a:extLst>
              <a:ext uri="{FF2B5EF4-FFF2-40B4-BE49-F238E27FC236}">
                <a16:creationId xmlns:a16="http://schemas.microsoft.com/office/drawing/2014/main" id="{4800AE8F-C13B-46E0-9BE4-3A983C3C33A2}"/>
              </a:ext>
            </a:extLst>
          </p:cNvPr>
          <p:cNvCxnSpPr/>
          <p:nvPr/>
        </p:nvCxnSpPr>
        <p:spPr>
          <a:xfrm>
            <a:off x="6853619" y="2327721"/>
            <a:ext cx="2546343" cy="1"/>
          </a:xfrm>
          <a:prstGeom prst="straightConnector1">
            <a:avLst/>
          </a:prstGeom>
          <a:ln w="22225">
            <a:solidFill>
              <a:srgbClr val="C00000"/>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2CC2D49-F40C-47E4-A9DB-DE7CBB6E369B}"/>
              </a:ext>
            </a:extLst>
          </p:cNvPr>
          <p:cNvSpPr txBox="1"/>
          <p:nvPr/>
        </p:nvSpPr>
        <p:spPr>
          <a:xfrm>
            <a:off x="2333468" y="2018470"/>
            <a:ext cx="2409865" cy="338554"/>
          </a:xfrm>
          <a:prstGeom prst="rect">
            <a:avLst/>
          </a:prstGeom>
          <a:noFill/>
        </p:spPr>
        <p:txBody>
          <a:bodyPr wrap="square" rtlCol="0">
            <a:spAutoFit/>
          </a:bodyPr>
          <a:lstStyle/>
          <a:p>
            <a:r>
              <a:rPr lang="en-US" sz="1600" dirty="0"/>
              <a:t>Beneficiary Designation</a:t>
            </a:r>
          </a:p>
        </p:txBody>
      </p:sp>
      <p:sp>
        <p:nvSpPr>
          <p:cNvPr id="12" name="TextBox 11">
            <a:extLst>
              <a:ext uri="{FF2B5EF4-FFF2-40B4-BE49-F238E27FC236}">
                <a16:creationId xmlns:a16="http://schemas.microsoft.com/office/drawing/2014/main" id="{C88F30F2-D9CA-4D4E-A4A4-6FE25B50B053}"/>
              </a:ext>
            </a:extLst>
          </p:cNvPr>
          <p:cNvSpPr txBox="1"/>
          <p:nvPr/>
        </p:nvSpPr>
        <p:spPr>
          <a:xfrm>
            <a:off x="6921857" y="1782621"/>
            <a:ext cx="2409865" cy="584775"/>
          </a:xfrm>
          <a:prstGeom prst="rect">
            <a:avLst/>
          </a:prstGeom>
          <a:noFill/>
        </p:spPr>
        <p:txBody>
          <a:bodyPr wrap="square" rtlCol="0">
            <a:spAutoFit/>
          </a:bodyPr>
          <a:lstStyle/>
          <a:p>
            <a:pPr algn="ctr"/>
            <a:r>
              <a:rPr lang="en-US" sz="1600" dirty="0"/>
              <a:t>Capital exchanged for stock on formation</a:t>
            </a:r>
          </a:p>
        </p:txBody>
      </p:sp>
      <p:sp>
        <p:nvSpPr>
          <p:cNvPr id="13" name="TextBox 12">
            <a:extLst>
              <a:ext uri="{FF2B5EF4-FFF2-40B4-BE49-F238E27FC236}">
                <a16:creationId xmlns:a16="http://schemas.microsoft.com/office/drawing/2014/main" id="{C1CFFE42-7E8B-46F2-BB86-95FDD7BABE06}"/>
              </a:ext>
            </a:extLst>
          </p:cNvPr>
          <p:cNvSpPr txBox="1"/>
          <p:nvPr/>
        </p:nvSpPr>
        <p:spPr>
          <a:xfrm>
            <a:off x="0" y="3039604"/>
            <a:ext cx="9162364" cy="2862322"/>
          </a:xfrm>
          <a:prstGeom prst="rect">
            <a:avLst/>
          </a:prstGeom>
          <a:noFill/>
        </p:spPr>
        <p:txBody>
          <a:bodyPr wrap="square" rtlCol="0">
            <a:spAutoFit/>
          </a:bodyPr>
          <a:lstStyle/>
          <a:p>
            <a:pPr marL="380990" indent="-380990">
              <a:buFont typeface="Arial" panose="020B0604020202020204" pitchFamily="34" charset="0"/>
              <a:buChar char="•"/>
            </a:pPr>
            <a:r>
              <a:rPr lang="en-US" sz="2000" dirty="0"/>
              <a:t>QSST and S-corporation are created before death</a:t>
            </a:r>
          </a:p>
          <a:p>
            <a:pPr marL="380990" indent="-380990">
              <a:buFont typeface="Arial" panose="020B0604020202020204" pitchFamily="34" charset="0"/>
              <a:buChar char="•"/>
            </a:pPr>
            <a:r>
              <a:rPr lang="en-US" sz="2000" dirty="0"/>
              <a:t>Beneficiary designation or Will names S-corporation as beneficiary</a:t>
            </a:r>
          </a:p>
          <a:p>
            <a:pPr marL="380990" indent="-380990">
              <a:buFont typeface="Arial" panose="020B0604020202020204" pitchFamily="34" charset="0"/>
              <a:buChar char="•"/>
            </a:pPr>
            <a:r>
              <a:rPr lang="en-US" sz="2000" dirty="0"/>
              <a:t>Income is taxed to Beneficiary, as the owner for tax purposes of the QSST</a:t>
            </a:r>
          </a:p>
          <a:p>
            <a:pPr marL="380990" indent="-380990">
              <a:buFont typeface="Arial" panose="020B0604020202020204" pitchFamily="34" charset="0"/>
              <a:buChar char="•"/>
            </a:pPr>
            <a:r>
              <a:rPr lang="en-US" sz="2000" dirty="0"/>
              <a:t>No distributions are required from the S-corporation to QSST</a:t>
            </a:r>
          </a:p>
          <a:p>
            <a:pPr marL="380990" indent="-380990">
              <a:buFont typeface="Arial" panose="020B0604020202020204" pitchFamily="34" charset="0"/>
              <a:buChar char="•"/>
            </a:pPr>
            <a:r>
              <a:rPr lang="en-US" sz="2000" dirty="0"/>
              <a:t>Any FAI in the QSST (e.g., dividends from the S-corporation) must be distributed to Beneficiary</a:t>
            </a:r>
          </a:p>
          <a:p>
            <a:pPr marL="380990" indent="-380990">
              <a:buFont typeface="Arial" panose="020B0604020202020204" pitchFamily="34" charset="0"/>
              <a:buChar char="•"/>
            </a:pPr>
            <a:r>
              <a:rPr lang="en-US" sz="2000" dirty="0"/>
              <a:t>Accordingly, assets are accumulated at the S-corporation level, and only pass to Beneficiary when a dividend is declared (or other FAI it received by it), but income is taxed to Beneficiary (at individual rates, instead of trust rates)</a:t>
            </a:r>
          </a:p>
        </p:txBody>
      </p:sp>
      <p:sp>
        <p:nvSpPr>
          <p:cNvPr id="15" name="Rectangle 14">
            <a:extLst>
              <a:ext uri="{FF2B5EF4-FFF2-40B4-BE49-F238E27FC236}">
                <a16:creationId xmlns:a16="http://schemas.microsoft.com/office/drawing/2014/main" id="{B66B14B9-D68C-4BC0-A7D4-CF54713D17C5}"/>
              </a:ext>
            </a:extLst>
          </p:cNvPr>
          <p:cNvSpPr/>
          <p:nvPr/>
        </p:nvSpPr>
        <p:spPr>
          <a:xfrm>
            <a:off x="9726702" y="4753564"/>
            <a:ext cx="1498853" cy="741721"/>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Beneficiary</a:t>
            </a:r>
          </a:p>
        </p:txBody>
      </p:sp>
      <p:cxnSp>
        <p:nvCxnSpPr>
          <p:cNvPr id="16" name="Straight Arrow Connector 15">
            <a:extLst>
              <a:ext uri="{FF2B5EF4-FFF2-40B4-BE49-F238E27FC236}">
                <a16:creationId xmlns:a16="http://schemas.microsoft.com/office/drawing/2014/main" id="{E9673CCB-2792-4679-BCE2-3E96881ECF06}"/>
              </a:ext>
            </a:extLst>
          </p:cNvPr>
          <p:cNvCxnSpPr>
            <a:cxnSpLocks/>
            <a:stCxn id="9" idx="2"/>
            <a:endCxn id="15" idx="0"/>
          </p:cNvCxnSpPr>
          <p:nvPr/>
        </p:nvCxnSpPr>
        <p:spPr>
          <a:xfrm flipH="1">
            <a:off x="10476129" y="2781768"/>
            <a:ext cx="1" cy="1971795"/>
          </a:xfrm>
          <a:prstGeom prst="straightConnector1">
            <a:avLst/>
          </a:prstGeom>
          <a:ln w="22225">
            <a:solidFill>
              <a:srgbClr val="C00000"/>
            </a:solidFill>
            <a:headEnd type="none" w="lg" len="med"/>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628422D-9E55-4B0D-B960-F1D641556909}"/>
              </a:ext>
            </a:extLst>
          </p:cNvPr>
          <p:cNvSpPr txBox="1"/>
          <p:nvPr/>
        </p:nvSpPr>
        <p:spPr>
          <a:xfrm>
            <a:off x="10426098" y="2910522"/>
            <a:ext cx="1771681" cy="1569660"/>
          </a:xfrm>
          <a:prstGeom prst="rect">
            <a:avLst/>
          </a:prstGeom>
          <a:noFill/>
        </p:spPr>
        <p:txBody>
          <a:bodyPr wrap="square" rtlCol="0">
            <a:spAutoFit/>
          </a:bodyPr>
          <a:lstStyle/>
          <a:p>
            <a:pPr marL="228594" indent="-228594">
              <a:buFont typeface="Arial" panose="020B0604020202020204" pitchFamily="34" charset="0"/>
              <a:buChar char="•"/>
            </a:pPr>
            <a:r>
              <a:rPr lang="en-US" sz="1600" dirty="0"/>
              <a:t>required income distributions;</a:t>
            </a:r>
          </a:p>
          <a:p>
            <a:pPr marL="228594" indent="-228594">
              <a:buFont typeface="Arial" panose="020B0604020202020204" pitchFamily="34" charset="0"/>
              <a:buChar char="•"/>
            </a:pPr>
            <a:r>
              <a:rPr lang="en-US" sz="1600" dirty="0"/>
              <a:t>discretionary principal distributions</a:t>
            </a:r>
          </a:p>
        </p:txBody>
      </p:sp>
      <p:sp>
        <p:nvSpPr>
          <p:cNvPr id="20" name="Google Shape;2490;p39">
            <a:extLst>
              <a:ext uri="{FF2B5EF4-FFF2-40B4-BE49-F238E27FC236}">
                <a16:creationId xmlns:a16="http://schemas.microsoft.com/office/drawing/2014/main" id="{0B2CA58F-E90D-40B0-A5BF-54D734A3F6B2}"/>
              </a:ext>
            </a:extLst>
          </p:cNvPr>
          <p:cNvSpPr txBox="1">
            <a:spLocks noGrp="1"/>
          </p:cNvSpPr>
          <p:nvPr>
            <p:ph type="title"/>
          </p:nvPr>
        </p:nvSpPr>
        <p:spPr>
          <a:xfrm>
            <a:off x="751360" y="510787"/>
            <a:ext cx="10298000" cy="641600"/>
          </a:xfrm>
          <a:prstGeom prst="rect">
            <a:avLst/>
          </a:prstGeom>
        </p:spPr>
        <p:txBody>
          <a:bodyPr spcFirstLastPara="1" vert="horz" wrap="square" lIns="121900" tIns="121900" rIns="121900" bIns="121900" rtlCol="0" anchor="ctr" anchorCtr="0">
            <a:noAutofit/>
          </a:bodyPr>
          <a:lstStyle/>
          <a:p>
            <a:pPr>
              <a:spcBef>
                <a:spcPts val="0"/>
              </a:spcBef>
            </a:pPr>
            <a:r>
              <a:rPr lang="en" dirty="0"/>
              <a:t>QSST/S-Corporation to Reduce Income Tax  </a:t>
            </a:r>
            <a:endParaRPr dirty="0"/>
          </a:p>
        </p:txBody>
      </p:sp>
      <p:cxnSp>
        <p:nvCxnSpPr>
          <p:cNvPr id="21" name="Straight Arrow Connector 20">
            <a:extLst>
              <a:ext uri="{FF2B5EF4-FFF2-40B4-BE49-F238E27FC236}">
                <a16:creationId xmlns:a16="http://schemas.microsoft.com/office/drawing/2014/main" id="{98EF4C1D-BF01-4619-8126-DB029A36C10C}"/>
              </a:ext>
            </a:extLst>
          </p:cNvPr>
          <p:cNvCxnSpPr>
            <a:cxnSpLocks/>
          </p:cNvCxnSpPr>
          <p:nvPr/>
        </p:nvCxnSpPr>
        <p:spPr>
          <a:xfrm>
            <a:off x="6848522" y="2665285"/>
            <a:ext cx="2546343" cy="1"/>
          </a:xfrm>
          <a:prstGeom prst="straightConnector1">
            <a:avLst/>
          </a:prstGeom>
          <a:ln w="22225">
            <a:solidFill>
              <a:srgbClr val="C00000"/>
            </a:solidFill>
            <a:headEnd type="none" w="lg" len="med"/>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0462A0-22E7-47B9-B42E-2CCEE94A8F37}"/>
              </a:ext>
            </a:extLst>
          </p:cNvPr>
          <p:cNvSpPr txBox="1"/>
          <p:nvPr/>
        </p:nvSpPr>
        <p:spPr>
          <a:xfrm>
            <a:off x="7512562" y="2625231"/>
            <a:ext cx="1188157" cy="338554"/>
          </a:xfrm>
          <a:prstGeom prst="rect">
            <a:avLst/>
          </a:prstGeom>
          <a:noFill/>
        </p:spPr>
        <p:txBody>
          <a:bodyPr wrap="square" rtlCol="0">
            <a:spAutoFit/>
          </a:bodyPr>
          <a:lstStyle/>
          <a:p>
            <a:r>
              <a:rPr lang="en-US" sz="1600" dirty="0"/>
              <a:t>Dividends</a:t>
            </a:r>
          </a:p>
        </p:txBody>
      </p:sp>
    </p:spTree>
    <p:extLst>
      <p:ext uri="{BB962C8B-B14F-4D97-AF65-F5344CB8AC3E}">
        <p14:creationId xmlns:p14="http://schemas.microsoft.com/office/powerpoint/2010/main" val="3859541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41ADD5-3490-4BF0-8C92-461F7C9285C5}"/>
              </a:ext>
            </a:extLst>
          </p:cNvPr>
          <p:cNvSpPr/>
          <p:nvPr/>
        </p:nvSpPr>
        <p:spPr>
          <a:xfrm>
            <a:off x="4796417" y="2208974"/>
            <a:ext cx="2042048" cy="880201"/>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S-Corporation</a:t>
            </a:r>
          </a:p>
        </p:txBody>
      </p:sp>
      <p:sp>
        <p:nvSpPr>
          <p:cNvPr id="4" name="Rectangle 3">
            <a:extLst>
              <a:ext uri="{FF2B5EF4-FFF2-40B4-BE49-F238E27FC236}">
                <a16:creationId xmlns:a16="http://schemas.microsoft.com/office/drawing/2014/main" id="{C5F1F6AD-7E67-43B7-815A-793F4C96E073}"/>
              </a:ext>
            </a:extLst>
          </p:cNvPr>
          <p:cNvSpPr/>
          <p:nvPr/>
        </p:nvSpPr>
        <p:spPr>
          <a:xfrm>
            <a:off x="436505" y="1901568"/>
            <a:ext cx="1828724" cy="880201"/>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Discretionary Trust</a:t>
            </a:r>
          </a:p>
        </p:txBody>
      </p:sp>
      <p:cxnSp>
        <p:nvCxnSpPr>
          <p:cNvPr id="6" name="Straight Arrow Connector 5">
            <a:extLst>
              <a:ext uri="{FF2B5EF4-FFF2-40B4-BE49-F238E27FC236}">
                <a16:creationId xmlns:a16="http://schemas.microsoft.com/office/drawing/2014/main" id="{BC8CFE7E-301D-4B55-9E79-8FDE6B51DF7F}"/>
              </a:ext>
            </a:extLst>
          </p:cNvPr>
          <p:cNvCxnSpPr>
            <a:cxnSpLocks/>
          </p:cNvCxnSpPr>
          <p:nvPr/>
        </p:nvCxnSpPr>
        <p:spPr>
          <a:xfrm>
            <a:off x="2265228" y="1988365"/>
            <a:ext cx="2531189" cy="0"/>
          </a:xfrm>
          <a:prstGeom prst="straightConnector1">
            <a:avLst/>
          </a:prstGeom>
          <a:ln w="22225">
            <a:solidFill>
              <a:srgbClr val="C00000"/>
            </a:solidFill>
            <a:headEnd type="none" w="lg" len="med"/>
            <a:tailEnd type="stealth" w="lg" len="lg"/>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CD73553-FB9B-45B1-8FE1-6F93F2A96A51}"/>
              </a:ext>
            </a:extLst>
          </p:cNvPr>
          <p:cNvSpPr/>
          <p:nvPr/>
        </p:nvSpPr>
        <p:spPr>
          <a:xfrm>
            <a:off x="9399961" y="1901568"/>
            <a:ext cx="2152337" cy="880201"/>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QSST (shareholder)</a:t>
            </a:r>
          </a:p>
        </p:txBody>
      </p:sp>
      <p:sp>
        <p:nvSpPr>
          <p:cNvPr id="11" name="TextBox 10">
            <a:extLst>
              <a:ext uri="{FF2B5EF4-FFF2-40B4-BE49-F238E27FC236}">
                <a16:creationId xmlns:a16="http://schemas.microsoft.com/office/drawing/2014/main" id="{12CC2D49-F40C-47E4-A9DB-DE7CBB6E369B}"/>
              </a:ext>
            </a:extLst>
          </p:cNvPr>
          <p:cNvSpPr txBox="1"/>
          <p:nvPr/>
        </p:nvSpPr>
        <p:spPr>
          <a:xfrm>
            <a:off x="2333468" y="2033522"/>
            <a:ext cx="2409865" cy="584775"/>
          </a:xfrm>
          <a:prstGeom prst="rect">
            <a:avLst/>
          </a:prstGeom>
          <a:noFill/>
        </p:spPr>
        <p:txBody>
          <a:bodyPr wrap="square" rtlCol="0">
            <a:spAutoFit/>
          </a:bodyPr>
          <a:lstStyle/>
          <a:p>
            <a:pPr algn="ctr"/>
            <a:r>
              <a:rPr lang="en-US" sz="1600" dirty="0"/>
              <a:t>Distributions of Income and Principal</a:t>
            </a:r>
          </a:p>
        </p:txBody>
      </p:sp>
      <p:sp>
        <p:nvSpPr>
          <p:cNvPr id="13" name="TextBox 12">
            <a:extLst>
              <a:ext uri="{FF2B5EF4-FFF2-40B4-BE49-F238E27FC236}">
                <a16:creationId xmlns:a16="http://schemas.microsoft.com/office/drawing/2014/main" id="{C1CFFE42-7E8B-46F2-BB86-95FDD7BABE06}"/>
              </a:ext>
            </a:extLst>
          </p:cNvPr>
          <p:cNvSpPr txBox="1"/>
          <p:nvPr/>
        </p:nvSpPr>
        <p:spPr>
          <a:xfrm>
            <a:off x="72525" y="3089175"/>
            <a:ext cx="9279464" cy="3785652"/>
          </a:xfrm>
          <a:prstGeom prst="rect">
            <a:avLst/>
          </a:prstGeom>
          <a:noFill/>
        </p:spPr>
        <p:txBody>
          <a:bodyPr wrap="square" rtlCol="0">
            <a:spAutoFit/>
          </a:bodyPr>
          <a:lstStyle/>
          <a:p>
            <a:pPr marL="380990" indent="-380990">
              <a:buFont typeface="Arial" panose="020B0604020202020204" pitchFamily="34" charset="0"/>
              <a:buChar char="•"/>
            </a:pPr>
            <a:r>
              <a:rPr lang="en-US" sz="2000" dirty="0"/>
              <a:t>Discretionary Trust created for the benefit of Child and any entity owned by Child or a trust of which Child is the sole beneficiary</a:t>
            </a:r>
          </a:p>
          <a:p>
            <a:pPr marL="380990" indent="-380990">
              <a:buFont typeface="Arial" panose="020B0604020202020204" pitchFamily="34" charset="0"/>
              <a:buChar char="•"/>
            </a:pPr>
            <a:r>
              <a:rPr lang="en-US" sz="2000" dirty="0"/>
              <a:t>QSST is later created for the benefit of Child and QSST creates S-Corporation</a:t>
            </a:r>
          </a:p>
          <a:p>
            <a:pPr marL="380990" indent="-380990">
              <a:buFont typeface="Arial" panose="020B0604020202020204" pitchFamily="34" charset="0"/>
              <a:buChar char="•"/>
            </a:pPr>
            <a:r>
              <a:rPr lang="en-US" sz="2000" dirty="0"/>
              <a:t>If a distribution is made from the Discretionary Trust to the S-Corporation (as a beneficiary), it carries out income, which is attributed to the QSST but taxed to Child, as the owner for tax purposes of the QSST</a:t>
            </a:r>
          </a:p>
          <a:p>
            <a:pPr marL="380990" indent="-380990">
              <a:buFont typeface="Arial" panose="020B0604020202020204" pitchFamily="34" charset="0"/>
              <a:buChar char="•"/>
            </a:pPr>
            <a:r>
              <a:rPr lang="en-US" sz="2000" dirty="0"/>
              <a:t>No distributions are required from the S-corporation to QSST</a:t>
            </a:r>
          </a:p>
          <a:p>
            <a:pPr marL="380990" indent="-380990">
              <a:buFont typeface="Arial" panose="020B0604020202020204" pitchFamily="34" charset="0"/>
              <a:buChar char="•"/>
            </a:pPr>
            <a:r>
              <a:rPr lang="en-US" sz="2000" dirty="0"/>
              <a:t>Any FAI in the QSST (i.e., dividends from the S-corporation) must be distributed to Beneficiary</a:t>
            </a:r>
          </a:p>
          <a:p>
            <a:pPr marL="380990" indent="-380990">
              <a:buFont typeface="Arial" panose="020B0604020202020204" pitchFamily="34" charset="0"/>
              <a:buChar char="•"/>
            </a:pPr>
            <a:r>
              <a:rPr lang="en-US" sz="2000" dirty="0"/>
              <a:t>Accordingly, assets are accumulated at the S-corporation level, and only pass to Beneficiary when a dividend is declared, but income is taxed to Beneficiary (at individual rates, instead of trust rates)</a:t>
            </a:r>
          </a:p>
        </p:txBody>
      </p:sp>
      <p:sp>
        <p:nvSpPr>
          <p:cNvPr id="15" name="Rectangle 14">
            <a:extLst>
              <a:ext uri="{FF2B5EF4-FFF2-40B4-BE49-F238E27FC236}">
                <a16:creationId xmlns:a16="http://schemas.microsoft.com/office/drawing/2014/main" id="{B66B14B9-D68C-4BC0-A7D4-CF54713D17C5}"/>
              </a:ext>
            </a:extLst>
          </p:cNvPr>
          <p:cNvSpPr/>
          <p:nvPr/>
        </p:nvSpPr>
        <p:spPr>
          <a:xfrm>
            <a:off x="9726702" y="4753564"/>
            <a:ext cx="1498853" cy="741721"/>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Child</a:t>
            </a:r>
          </a:p>
        </p:txBody>
      </p:sp>
      <p:cxnSp>
        <p:nvCxnSpPr>
          <p:cNvPr id="16" name="Straight Arrow Connector 15">
            <a:extLst>
              <a:ext uri="{FF2B5EF4-FFF2-40B4-BE49-F238E27FC236}">
                <a16:creationId xmlns:a16="http://schemas.microsoft.com/office/drawing/2014/main" id="{E9673CCB-2792-4679-BCE2-3E96881ECF06}"/>
              </a:ext>
            </a:extLst>
          </p:cNvPr>
          <p:cNvCxnSpPr>
            <a:cxnSpLocks/>
            <a:stCxn id="9" idx="2"/>
            <a:endCxn id="15" idx="0"/>
          </p:cNvCxnSpPr>
          <p:nvPr/>
        </p:nvCxnSpPr>
        <p:spPr>
          <a:xfrm flipH="1">
            <a:off x="10476129" y="2781768"/>
            <a:ext cx="1" cy="1971795"/>
          </a:xfrm>
          <a:prstGeom prst="straightConnector1">
            <a:avLst/>
          </a:prstGeom>
          <a:ln w="22225">
            <a:solidFill>
              <a:srgbClr val="C00000"/>
            </a:solidFill>
            <a:headEnd type="none" w="lg" len="med"/>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628422D-9E55-4B0D-B960-F1D641556909}"/>
              </a:ext>
            </a:extLst>
          </p:cNvPr>
          <p:cNvSpPr txBox="1"/>
          <p:nvPr/>
        </p:nvSpPr>
        <p:spPr>
          <a:xfrm>
            <a:off x="10426098" y="2910522"/>
            <a:ext cx="1771681" cy="1569660"/>
          </a:xfrm>
          <a:prstGeom prst="rect">
            <a:avLst/>
          </a:prstGeom>
          <a:noFill/>
        </p:spPr>
        <p:txBody>
          <a:bodyPr wrap="square" rtlCol="0">
            <a:spAutoFit/>
          </a:bodyPr>
          <a:lstStyle/>
          <a:p>
            <a:pPr marL="228594" indent="-228594">
              <a:buFont typeface="Arial" panose="020B0604020202020204" pitchFamily="34" charset="0"/>
              <a:buChar char="•"/>
            </a:pPr>
            <a:r>
              <a:rPr lang="en-US" sz="1600" dirty="0"/>
              <a:t>required income distributions;</a:t>
            </a:r>
          </a:p>
          <a:p>
            <a:pPr marL="228594" indent="-228594">
              <a:buFont typeface="Arial" panose="020B0604020202020204" pitchFamily="34" charset="0"/>
              <a:buChar char="•"/>
            </a:pPr>
            <a:r>
              <a:rPr lang="en-US" sz="1600" dirty="0"/>
              <a:t>discretionary principal distributions</a:t>
            </a:r>
          </a:p>
        </p:txBody>
      </p:sp>
      <p:sp>
        <p:nvSpPr>
          <p:cNvPr id="20" name="Google Shape;2490;p39">
            <a:extLst>
              <a:ext uri="{FF2B5EF4-FFF2-40B4-BE49-F238E27FC236}">
                <a16:creationId xmlns:a16="http://schemas.microsoft.com/office/drawing/2014/main" id="{0B2CA58F-E90D-40B0-A5BF-54D734A3F6B2}"/>
              </a:ext>
            </a:extLst>
          </p:cNvPr>
          <p:cNvSpPr txBox="1">
            <a:spLocks noGrp="1"/>
          </p:cNvSpPr>
          <p:nvPr>
            <p:ph type="title"/>
          </p:nvPr>
        </p:nvSpPr>
        <p:spPr>
          <a:xfrm>
            <a:off x="178128" y="416292"/>
            <a:ext cx="10298000" cy="641600"/>
          </a:xfrm>
          <a:prstGeom prst="rect">
            <a:avLst/>
          </a:prstGeom>
        </p:spPr>
        <p:txBody>
          <a:bodyPr spcFirstLastPara="1" vert="horz" wrap="square" lIns="121900" tIns="121900" rIns="121900" bIns="121900" rtlCol="0" anchor="ctr" anchorCtr="0">
            <a:noAutofit/>
          </a:bodyPr>
          <a:lstStyle/>
          <a:p>
            <a:pPr>
              <a:spcBef>
                <a:spcPts val="0"/>
              </a:spcBef>
            </a:pPr>
            <a:r>
              <a:rPr lang="en" dirty="0"/>
              <a:t>Non-grantor trust with beneficiary as taxpayer using QSST/S-Corporation structure </a:t>
            </a:r>
            <a:endParaRPr dirty="0"/>
          </a:p>
        </p:txBody>
      </p:sp>
      <p:cxnSp>
        <p:nvCxnSpPr>
          <p:cNvPr id="17" name="Straight Arrow Connector 16">
            <a:extLst>
              <a:ext uri="{FF2B5EF4-FFF2-40B4-BE49-F238E27FC236}">
                <a16:creationId xmlns:a16="http://schemas.microsoft.com/office/drawing/2014/main" id="{E3B2FBE2-FED7-45AD-A72D-F2D5C877AAD2}"/>
              </a:ext>
            </a:extLst>
          </p:cNvPr>
          <p:cNvCxnSpPr/>
          <p:nvPr/>
        </p:nvCxnSpPr>
        <p:spPr>
          <a:xfrm>
            <a:off x="6853619" y="2327721"/>
            <a:ext cx="2546343" cy="1"/>
          </a:xfrm>
          <a:prstGeom prst="straightConnector1">
            <a:avLst/>
          </a:prstGeom>
          <a:ln w="22225">
            <a:solidFill>
              <a:srgbClr val="C00000"/>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9016727-B9A8-4BFA-ADFA-8BF8A61BE868}"/>
              </a:ext>
            </a:extLst>
          </p:cNvPr>
          <p:cNvSpPr txBox="1"/>
          <p:nvPr/>
        </p:nvSpPr>
        <p:spPr>
          <a:xfrm>
            <a:off x="6921857" y="1782621"/>
            <a:ext cx="2409865" cy="584775"/>
          </a:xfrm>
          <a:prstGeom prst="rect">
            <a:avLst/>
          </a:prstGeom>
          <a:noFill/>
        </p:spPr>
        <p:txBody>
          <a:bodyPr wrap="square" rtlCol="0">
            <a:spAutoFit/>
          </a:bodyPr>
          <a:lstStyle/>
          <a:p>
            <a:pPr algn="ctr"/>
            <a:r>
              <a:rPr lang="en-US" sz="1600" dirty="0"/>
              <a:t>Capital exchanged for stock on formation</a:t>
            </a:r>
          </a:p>
        </p:txBody>
      </p:sp>
      <p:cxnSp>
        <p:nvCxnSpPr>
          <p:cNvPr id="21" name="Straight Arrow Connector 20">
            <a:extLst>
              <a:ext uri="{FF2B5EF4-FFF2-40B4-BE49-F238E27FC236}">
                <a16:creationId xmlns:a16="http://schemas.microsoft.com/office/drawing/2014/main" id="{23238C01-2453-41A0-AD14-37F70921ADCA}"/>
              </a:ext>
            </a:extLst>
          </p:cNvPr>
          <p:cNvCxnSpPr>
            <a:cxnSpLocks/>
          </p:cNvCxnSpPr>
          <p:nvPr/>
        </p:nvCxnSpPr>
        <p:spPr>
          <a:xfrm>
            <a:off x="6848522" y="2665285"/>
            <a:ext cx="2546343" cy="1"/>
          </a:xfrm>
          <a:prstGeom prst="straightConnector1">
            <a:avLst/>
          </a:prstGeom>
          <a:ln w="22225">
            <a:solidFill>
              <a:srgbClr val="C00000"/>
            </a:solidFill>
            <a:headEnd type="none" w="lg" len="med"/>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43DC94-C05A-4C1C-860F-58E1CFD62F95}"/>
              </a:ext>
            </a:extLst>
          </p:cNvPr>
          <p:cNvSpPr txBox="1"/>
          <p:nvPr/>
        </p:nvSpPr>
        <p:spPr>
          <a:xfrm>
            <a:off x="7512562" y="2625231"/>
            <a:ext cx="1188157" cy="338554"/>
          </a:xfrm>
          <a:prstGeom prst="rect">
            <a:avLst/>
          </a:prstGeom>
          <a:noFill/>
        </p:spPr>
        <p:txBody>
          <a:bodyPr wrap="square" rtlCol="0">
            <a:spAutoFit/>
          </a:bodyPr>
          <a:lstStyle/>
          <a:p>
            <a:r>
              <a:rPr lang="en-US" sz="1600" dirty="0"/>
              <a:t>Dividends</a:t>
            </a:r>
          </a:p>
        </p:txBody>
      </p:sp>
      <p:sp>
        <p:nvSpPr>
          <p:cNvPr id="23" name="Rectangle 22">
            <a:extLst>
              <a:ext uri="{FF2B5EF4-FFF2-40B4-BE49-F238E27FC236}">
                <a16:creationId xmlns:a16="http://schemas.microsoft.com/office/drawing/2014/main" id="{B5AF662D-13DD-4312-BB99-B5436775B2EA}"/>
              </a:ext>
            </a:extLst>
          </p:cNvPr>
          <p:cNvSpPr/>
          <p:nvPr/>
        </p:nvSpPr>
        <p:spPr>
          <a:xfrm>
            <a:off x="4776076" y="1377980"/>
            <a:ext cx="1498853" cy="741721"/>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Child</a:t>
            </a:r>
          </a:p>
        </p:txBody>
      </p:sp>
      <p:cxnSp>
        <p:nvCxnSpPr>
          <p:cNvPr id="24" name="Straight Arrow Connector 23">
            <a:extLst>
              <a:ext uri="{FF2B5EF4-FFF2-40B4-BE49-F238E27FC236}">
                <a16:creationId xmlns:a16="http://schemas.microsoft.com/office/drawing/2014/main" id="{DBB884E5-54BD-4402-9D4B-357B3C9F2E96}"/>
              </a:ext>
            </a:extLst>
          </p:cNvPr>
          <p:cNvCxnSpPr>
            <a:cxnSpLocks/>
            <a:endCxn id="3" idx="1"/>
          </p:cNvCxnSpPr>
          <p:nvPr/>
        </p:nvCxnSpPr>
        <p:spPr>
          <a:xfrm flipV="1">
            <a:off x="2264611" y="2649076"/>
            <a:ext cx="2531807" cy="16209"/>
          </a:xfrm>
          <a:prstGeom prst="straightConnector1">
            <a:avLst/>
          </a:prstGeom>
          <a:ln w="22225">
            <a:solidFill>
              <a:srgbClr val="C00000"/>
            </a:solidFill>
            <a:headEnd type="none" w="lg" len="med"/>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680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solidFill>
                  <a:srgbClr val="FF0000"/>
                </a:solidFill>
              </a:rPr>
              <a:t>Tax Reduction May Be Enhance Using the 65 Day Election</a:t>
            </a: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pPr marL="0" marR="0" indent="0">
              <a:lnSpc>
                <a:spcPct val="110000"/>
              </a:lnSpc>
              <a:spcBef>
                <a:spcPts val="0"/>
              </a:spcBef>
              <a:spcAft>
                <a:spcPts val="800"/>
              </a:spcAft>
              <a:buNone/>
            </a:pPr>
            <a:r>
              <a:rPr lang="en-US" sz="2400" b="1" dirty="0">
                <a:effectLst/>
                <a:ea typeface="Calibri" panose="020F0502020204030204" pitchFamily="34" charset="0"/>
                <a:cs typeface="Times New Roman" panose="02020603050405020304" pitchFamily="18" charset="0"/>
              </a:rPr>
              <a:t>Under Section 663(b), any amount or all trust or estate distributions properly paid or credited within the first sixty-five days of a taxable year may be consider paid or credited on the last day of the preceding taxable year, provided the fiduciary makes an election, pursuant to regulations. The amount to which the election applies cannot exceed FAI of the year or DNI, if greater, reduced by any amounts, paid, credit or required to be distributed in such taxable year. </a:t>
            </a:r>
          </a:p>
          <a:p>
            <a:pPr marL="0" indent="0">
              <a:lnSpc>
                <a:spcPct val="110000"/>
              </a:lnSpc>
              <a:buNone/>
            </a:pPr>
            <a:r>
              <a:rPr lang="en-US" sz="2400" b="1" dirty="0">
                <a:cs typeface="Times New Roman" panose="02020603050405020304" pitchFamily="18" charset="0"/>
              </a:rPr>
              <a:t>Since non-grantor trust must use a calendar year, the trustee can wait until March 5 (March 4 for a Leap Year) to determine to which beneficiary or beneficiaries to have the DNI taxed.  Note that if the year ends early, it will be 65 days from when the trust ended. </a:t>
            </a:r>
          </a:p>
          <a:p>
            <a:endParaRPr lang="en-US" dirty="0"/>
          </a:p>
        </p:txBody>
      </p:sp>
    </p:spTree>
    <p:extLst>
      <p:ext uri="{BB962C8B-B14F-4D97-AF65-F5344CB8AC3E}">
        <p14:creationId xmlns:p14="http://schemas.microsoft.com/office/powerpoint/2010/main" val="1929474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lnSpcReduction="10000"/>
          </a:bodyPr>
          <a:lstStyle/>
          <a:p>
            <a:r>
              <a:rPr lang="en-US" sz="3600" b="1" dirty="0"/>
              <a:t>Excess Business Loss Limitation</a:t>
            </a:r>
          </a:p>
          <a:p>
            <a:pPr lvl="1">
              <a:buFont typeface="Calibri" panose="020F0502020204030204" pitchFamily="34" charset="0"/>
              <a:buChar char="–"/>
            </a:pPr>
            <a:r>
              <a:rPr lang="en-US" sz="3600" b="1" dirty="0"/>
              <a:t>Section 461(l) limits pass-through business net losses which can offset non-business income to $250,000 (or $500,000 MFJ)</a:t>
            </a:r>
          </a:p>
          <a:p>
            <a:pPr lvl="1">
              <a:buFont typeface="Calibri" panose="020F0502020204030204" pitchFamily="34" charset="0"/>
              <a:buChar char="–"/>
            </a:pPr>
            <a:r>
              <a:rPr lang="en-US" sz="3600" b="1" dirty="0"/>
              <a:t>This was added by the TCJA and set to sunset in 2025 (note, the CARES Act modified the effective date)</a:t>
            </a:r>
          </a:p>
          <a:p>
            <a:pPr lvl="1">
              <a:buFont typeface="Calibri" panose="020F0502020204030204" pitchFamily="34" charset="0"/>
              <a:buChar char="–"/>
            </a:pPr>
            <a:r>
              <a:rPr lang="en-US" sz="3600" b="1" dirty="0"/>
              <a:t>This legislation would permanently apply the limitation beyond 2025</a:t>
            </a:r>
          </a:p>
          <a:p>
            <a:endParaRPr lang="en-US" sz="3600" b="1" dirty="0"/>
          </a:p>
          <a:p>
            <a:pPr marL="0" indent="0">
              <a:buNone/>
            </a:pPr>
            <a:endParaRPr lang="en-US" dirty="0"/>
          </a:p>
          <a:p>
            <a:endParaRPr lang="en-US" dirty="0"/>
          </a:p>
        </p:txBody>
      </p:sp>
    </p:spTree>
    <p:extLst>
      <p:ext uri="{BB962C8B-B14F-4D97-AF65-F5344CB8AC3E}">
        <p14:creationId xmlns:p14="http://schemas.microsoft.com/office/powerpoint/2010/main" val="1988510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 Trusts &amp; Estates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2171699"/>
            <a:ext cx="10515600" cy="4005263"/>
          </a:xfrm>
        </p:spPr>
        <p:txBody>
          <a:bodyPr>
            <a:normAutofit/>
          </a:bodyPr>
          <a:lstStyle/>
          <a:p>
            <a:r>
              <a:rPr lang="en-US" b="1" dirty="0"/>
              <a:t>Termination of the Temporary Increase in the Unified Credit</a:t>
            </a:r>
          </a:p>
          <a:p>
            <a:pPr lvl="1">
              <a:buFont typeface="Calibri" panose="020F0502020204030204" pitchFamily="34" charset="0"/>
              <a:buChar char="–"/>
            </a:pPr>
            <a:r>
              <a:rPr lang="en-US" b="1" dirty="0"/>
              <a:t>Resets the estate tax exemption to $5,000,000 in 2010 dollars</a:t>
            </a:r>
          </a:p>
          <a:p>
            <a:pPr lvl="1">
              <a:buFont typeface="Calibri" panose="020F0502020204030204" pitchFamily="34" charset="0"/>
              <a:buChar char="–"/>
            </a:pPr>
            <a:r>
              <a:rPr lang="en-US" b="1" dirty="0"/>
              <a:t>In 2022, the exemption will therefore be approximately: $6,000,000</a:t>
            </a:r>
          </a:p>
          <a:p>
            <a:pPr lvl="1">
              <a:buFont typeface="Calibri" panose="020F0502020204030204" pitchFamily="34" charset="0"/>
              <a:buChar char="–"/>
            </a:pPr>
            <a:endParaRPr lang="en-US" b="1" dirty="0"/>
          </a:p>
          <a:p>
            <a:r>
              <a:rPr lang="en-US" b="1" dirty="0"/>
              <a:t>This is not in the current House bill.  Will the Senate put it back in?</a:t>
            </a:r>
          </a:p>
          <a:p>
            <a:pPr marL="0" indent="0">
              <a:buNone/>
            </a:pPr>
            <a:endParaRPr lang="en-US" b="1" dirty="0"/>
          </a:p>
          <a:p>
            <a:endParaRPr lang="en-US" dirty="0"/>
          </a:p>
        </p:txBody>
      </p:sp>
      <p:sp>
        <p:nvSpPr>
          <p:cNvPr id="5" name="Rectangle 4">
            <a:extLst>
              <a:ext uri="{FF2B5EF4-FFF2-40B4-BE49-F238E27FC236}">
                <a16:creationId xmlns:a16="http://schemas.microsoft.com/office/drawing/2014/main" id="{9D7FE14F-673E-4A39-9B53-6AADC86DE46D}"/>
              </a:ext>
            </a:extLst>
          </p:cNvPr>
          <p:cNvSpPr/>
          <p:nvPr/>
        </p:nvSpPr>
        <p:spPr>
          <a:xfrm>
            <a:off x="3009900" y="4352925"/>
            <a:ext cx="6172200" cy="1606669"/>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p>
          <a:p>
            <a:pPr algn="ctr"/>
            <a:r>
              <a:rPr lang="en-US" sz="2800" b="1" dirty="0"/>
              <a:t>The exemption change, if made, would be effective to deaths, GST transfers, and gifts made after December 31, 2021</a:t>
            </a:r>
          </a:p>
          <a:p>
            <a:pPr algn="ctr"/>
            <a:endParaRPr lang="en-US" sz="2800" dirty="0"/>
          </a:p>
        </p:txBody>
      </p:sp>
    </p:spTree>
    <p:extLst>
      <p:ext uri="{BB962C8B-B14F-4D97-AF65-F5344CB8AC3E}">
        <p14:creationId xmlns:p14="http://schemas.microsoft.com/office/powerpoint/2010/main" val="3141311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i="1" dirty="0"/>
              <a:t>Recall:</a:t>
            </a:r>
          </a:p>
          <a:p>
            <a:pPr lvl="1"/>
            <a:r>
              <a:rPr lang="en-US" b="1" dirty="0"/>
              <a:t>The TCJA doubled the Basic Exclusion Amount and GST exemption from 2018-2025 ($10,000,000 in 2011 dollars)</a:t>
            </a:r>
          </a:p>
          <a:p>
            <a:pPr lvl="1"/>
            <a:r>
              <a:rPr lang="en-US" b="1" dirty="0"/>
              <a:t>In 2026 the exemption is set to revert to pre-TCJA law (5,000,000 in 2011 dollars)</a:t>
            </a:r>
          </a:p>
          <a:p>
            <a:pPr lvl="1"/>
            <a:r>
              <a:rPr lang="en-US" b="1" dirty="0"/>
              <a:t>This legislation will accelerate sunset to 2022</a:t>
            </a:r>
          </a:p>
        </p:txBody>
      </p:sp>
      <p:sp>
        <p:nvSpPr>
          <p:cNvPr id="4" name="Title 1"/>
          <p:cNvSpPr txBox="1">
            <a:spLocks/>
          </p:cNvSpPr>
          <p:nvPr/>
        </p:nvSpPr>
        <p:spPr bwMode="auto">
          <a:xfrm>
            <a:off x="1676398" y="283234"/>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black"/>
                </a:solidFill>
              </a:rPr>
              <a:t>Estate &amp; GST Taxes</a:t>
            </a:r>
          </a:p>
          <a:p>
            <a:r>
              <a:rPr lang="en-US" sz="3700" i="1" dirty="0">
                <a:solidFill>
                  <a:srgbClr val="FF0000"/>
                </a:solidFill>
              </a:rPr>
              <a:t>Review of Current Situation</a:t>
            </a:r>
          </a:p>
        </p:txBody>
      </p:sp>
      <p:sp>
        <p:nvSpPr>
          <p:cNvPr id="5" name="Rectangle: Rounded Corners 4">
            <a:extLst>
              <a:ext uri="{FF2B5EF4-FFF2-40B4-BE49-F238E27FC236}">
                <a16:creationId xmlns:a16="http://schemas.microsoft.com/office/drawing/2014/main" id="{73A4271B-9364-410B-9213-68D19164F246}"/>
              </a:ext>
            </a:extLst>
          </p:cNvPr>
          <p:cNvSpPr/>
          <p:nvPr/>
        </p:nvSpPr>
        <p:spPr>
          <a:xfrm>
            <a:off x="4175785" y="4686402"/>
            <a:ext cx="3840427" cy="149056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POTENTIAL </a:t>
            </a:r>
          </a:p>
          <a:p>
            <a:pPr algn="ctr"/>
            <a:r>
              <a:rPr lang="en-US" sz="3200" b="1" dirty="0"/>
              <a:t>“USE-IT-OR-LOSE-IT”</a:t>
            </a:r>
            <a:r>
              <a:rPr lang="en-US" sz="2400" b="1" dirty="0"/>
              <a:t> </a:t>
            </a:r>
          </a:p>
          <a:p>
            <a:pPr algn="ctr"/>
            <a:r>
              <a:rPr lang="en-US" sz="2400" b="1" dirty="0"/>
              <a:t>OPPORTUNITY</a:t>
            </a:r>
          </a:p>
        </p:txBody>
      </p:sp>
    </p:spTree>
    <p:extLst>
      <p:ext uri="{BB962C8B-B14F-4D97-AF65-F5344CB8AC3E}">
        <p14:creationId xmlns:p14="http://schemas.microsoft.com/office/powerpoint/2010/main" val="2875345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3200" dirty="0"/>
              <a:t>You cannot use part of the $11.7mm exemption now and preserve the balance.  To use the excess above $6mm now, essentially you have to use the entire $11.7mm now.  If married, have one spouse do the large gift.</a:t>
            </a:r>
          </a:p>
          <a:p>
            <a:r>
              <a:rPr lang="en-US" sz="3200" dirty="0"/>
              <a:t>How to use it</a:t>
            </a:r>
          </a:p>
          <a:p>
            <a:pPr lvl="1"/>
            <a:r>
              <a:rPr lang="en-US" sz="2600" dirty="0"/>
              <a:t>Make large gifts now.  Borrowing should work and provide a Section 2053 deduction off set.  But who will be the lender?</a:t>
            </a:r>
          </a:p>
          <a:p>
            <a:pPr lvl="1"/>
            <a:r>
              <a:rPr lang="en-US" sz="2600" dirty="0"/>
              <a:t>Do a SLAT before the law’s effective date when new grantor trusts will be included in the grantor’s gross estate OR prevent the SLAT from being a grantor trust (and how to do that)</a:t>
            </a:r>
          </a:p>
          <a:p>
            <a:pPr lvl="1"/>
            <a:r>
              <a:rPr lang="en-US" sz="2600" dirty="0"/>
              <a:t>Do a SPAT before the law’s effective date when new grantor trusts will be included in the grantor’s gross estate OR prevent the DAPT from being a grantor trust.  (Is that really viable?)</a:t>
            </a:r>
          </a:p>
          <a:p>
            <a:pPr marL="457200" lvl="1" indent="0">
              <a:buNone/>
            </a:pPr>
            <a:endParaRPr lang="en-US" dirty="0"/>
          </a:p>
        </p:txBody>
      </p:sp>
      <p:sp>
        <p:nvSpPr>
          <p:cNvPr id="4" name="Title 1"/>
          <p:cNvSpPr txBox="1">
            <a:spLocks/>
          </p:cNvSpPr>
          <p:nvPr/>
        </p:nvSpPr>
        <p:spPr bwMode="auto">
          <a:xfrm>
            <a:off x="1676398" y="283234"/>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black"/>
                </a:solidFill>
              </a:rPr>
              <a:t>Estate &amp; GST Taxes</a:t>
            </a:r>
          </a:p>
          <a:p>
            <a:r>
              <a:rPr lang="en-US" sz="3700" i="1" dirty="0">
                <a:solidFill>
                  <a:srgbClr val="FF0000"/>
                </a:solidFill>
              </a:rPr>
              <a:t>How to Use the Exemption Now</a:t>
            </a:r>
          </a:p>
        </p:txBody>
      </p:sp>
    </p:spTree>
    <p:extLst>
      <p:ext uri="{BB962C8B-B14F-4D97-AF65-F5344CB8AC3E}">
        <p14:creationId xmlns:p14="http://schemas.microsoft.com/office/powerpoint/2010/main" val="385774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3200" dirty="0"/>
              <a:t>Can do a Sibling Lifetime Access Trust (who might, or might not, exercise a power of appointment back in favor of the grantor). If created after the effective date of the legislation (likely the day the President signs it into law), must ensure its not a grantor trust. How do you prevent the possibility of a successor trust for the grantor making the original trust a grantor trust? </a:t>
            </a:r>
          </a:p>
          <a:p>
            <a:r>
              <a:rPr lang="en-US" sz="3200" dirty="0"/>
              <a:t>Watch out of the reciprocal trust doctrine.  Choose a “better” jurisdiction. And if there is more than one trust, use a different jurisdiction for each trust.</a:t>
            </a:r>
          </a:p>
          <a:p>
            <a:r>
              <a:rPr lang="en-US" sz="3200" dirty="0"/>
              <a:t>Consider a gift by promise. But there is some uncertainty including any provision for interest and present value calculation.  Failure to provide for adequate interest may mean additional contributions are made triggering the grantor trust inclusion rule of proposed Section 2901.</a:t>
            </a:r>
          </a:p>
          <a:p>
            <a:pPr marL="457200" lvl="1" indent="0">
              <a:buNone/>
            </a:pPr>
            <a:endParaRPr lang="en-US" dirty="0"/>
          </a:p>
        </p:txBody>
      </p:sp>
      <p:sp>
        <p:nvSpPr>
          <p:cNvPr id="4" name="Title 1"/>
          <p:cNvSpPr txBox="1">
            <a:spLocks/>
          </p:cNvSpPr>
          <p:nvPr/>
        </p:nvSpPr>
        <p:spPr bwMode="auto">
          <a:xfrm>
            <a:off x="1676398" y="283234"/>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black"/>
                </a:solidFill>
              </a:rPr>
              <a:t>Estate &amp; GST Taxes</a:t>
            </a:r>
          </a:p>
          <a:p>
            <a:r>
              <a:rPr lang="en-US" sz="3700" i="1" dirty="0">
                <a:solidFill>
                  <a:srgbClr val="FF0000"/>
                </a:solidFill>
              </a:rPr>
              <a:t>How to Use the Exemption Now Continued</a:t>
            </a:r>
          </a:p>
        </p:txBody>
      </p:sp>
    </p:spTree>
    <p:extLst>
      <p:ext uri="{BB962C8B-B14F-4D97-AF65-F5344CB8AC3E}">
        <p14:creationId xmlns:p14="http://schemas.microsoft.com/office/powerpoint/2010/main" val="258585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normAutofit/>
          </a:bodyPr>
          <a:lstStyle/>
          <a:p>
            <a:r>
              <a:rPr lang="en-US" dirty="0">
                <a:solidFill>
                  <a:srgbClr val="FF0000"/>
                </a:solidFill>
              </a:rPr>
              <a:t>The Biden Administration Just Three Weeks Had a Proposal of over 1600 Pages Introduced</a:t>
            </a: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fontScale="92500" lnSpcReduction="20000"/>
          </a:bodyPr>
          <a:lstStyle/>
          <a:p>
            <a:r>
              <a:rPr lang="en-US" dirty="0"/>
              <a:t>It would make no changes to the estate and gift tax rules, not even valuation “abuses,” nothing on GRATs, nothing on the size of the exemptions or transfer tax rates.</a:t>
            </a:r>
          </a:p>
          <a:p>
            <a:r>
              <a:rPr lang="en-US" dirty="0"/>
              <a:t>No change in corporate or individual tax rates.</a:t>
            </a:r>
          </a:p>
          <a:p>
            <a:r>
              <a:rPr lang="en-US" dirty="0"/>
              <a:t>No elimination of the tax-free step-up at death. It is understood that the life insurance industry has lobbied “hard” against all “no step up” proposals.</a:t>
            </a:r>
          </a:p>
          <a:p>
            <a:r>
              <a:rPr lang="en-US" dirty="0"/>
              <a:t>No change in the grantor trust rules. </a:t>
            </a:r>
          </a:p>
          <a:p>
            <a:r>
              <a:rPr lang="en-US" dirty="0"/>
              <a:t>Hence, no change in estate planning techniques.</a:t>
            </a:r>
          </a:p>
          <a:p>
            <a:r>
              <a:rPr lang="en-US" dirty="0"/>
              <a:t>Mark-to-market taxation regime for Billionaires (and smaller trusts) not contained in the latest House draft but a surcharge would apply on “big” incomes.</a:t>
            </a:r>
          </a:p>
        </p:txBody>
      </p:sp>
    </p:spTree>
    <p:extLst>
      <p:ext uri="{BB962C8B-B14F-4D97-AF65-F5344CB8AC3E}">
        <p14:creationId xmlns:p14="http://schemas.microsoft.com/office/powerpoint/2010/main" val="3044295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2F334-1565-4C12-AD67-ACCAA68F7608}"/>
              </a:ext>
            </a:extLst>
          </p:cNvPr>
          <p:cNvSpPr/>
          <p:nvPr/>
        </p:nvSpPr>
        <p:spPr>
          <a:xfrm>
            <a:off x="4398283" y="2115755"/>
            <a:ext cx="3410028" cy="1981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latin typeface="Calibri"/>
              </a:rPr>
              <a:t>Old Exemption</a:t>
            </a:r>
          </a:p>
          <a:p>
            <a:pPr algn="ctr"/>
            <a:r>
              <a:rPr lang="en-US" sz="2000" b="1" dirty="0">
                <a:solidFill>
                  <a:prstClr val="black"/>
                </a:solidFill>
                <a:latin typeface="Calibri"/>
              </a:rPr>
              <a:t>$5,850,000</a:t>
            </a:r>
          </a:p>
        </p:txBody>
      </p:sp>
      <p:sp>
        <p:nvSpPr>
          <p:cNvPr id="12" name="Rectangle 11">
            <a:extLst>
              <a:ext uri="{FF2B5EF4-FFF2-40B4-BE49-F238E27FC236}">
                <a16:creationId xmlns:a16="http://schemas.microsoft.com/office/drawing/2014/main" id="{4FBD5EBB-90ED-4250-9C2E-06C9A2A6922A}"/>
              </a:ext>
            </a:extLst>
          </p:cNvPr>
          <p:cNvSpPr/>
          <p:nvPr/>
        </p:nvSpPr>
        <p:spPr>
          <a:xfrm>
            <a:off x="4398283" y="4120402"/>
            <a:ext cx="3410028" cy="19812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latin typeface="Calibri"/>
              </a:rPr>
              <a:t>2018 Exemption Increase</a:t>
            </a:r>
          </a:p>
          <a:p>
            <a:pPr algn="ctr"/>
            <a:r>
              <a:rPr lang="en-US" sz="2000" b="1" dirty="0">
                <a:solidFill>
                  <a:prstClr val="black"/>
                </a:solidFill>
                <a:latin typeface="Calibri"/>
              </a:rPr>
              <a:t>$5,850,000</a:t>
            </a:r>
          </a:p>
        </p:txBody>
      </p:sp>
      <p:sp>
        <p:nvSpPr>
          <p:cNvPr id="13" name="Right Brace 12">
            <a:extLst>
              <a:ext uri="{FF2B5EF4-FFF2-40B4-BE49-F238E27FC236}">
                <a16:creationId xmlns:a16="http://schemas.microsoft.com/office/drawing/2014/main" id="{39C53243-DBE2-48B3-BF3A-84FB359192CE}"/>
              </a:ext>
            </a:extLst>
          </p:cNvPr>
          <p:cNvSpPr/>
          <p:nvPr/>
        </p:nvSpPr>
        <p:spPr>
          <a:xfrm>
            <a:off x="8104242" y="2092307"/>
            <a:ext cx="430159" cy="398584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4" name="TextBox 13">
            <a:extLst>
              <a:ext uri="{FF2B5EF4-FFF2-40B4-BE49-F238E27FC236}">
                <a16:creationId xmlns:a16="http://schemas.microsoft.com/office/drawing/2014/main" id="{FF39EF42-FBFA-45C9-9688-E1C8575230B5}"/>
              </a:ext>
            </a:extLst>
          </p:cNvPr>
          <p:cNvSpPr txBox="1"/>
          <p:nvPr/>
        </p:nvSpPr>
        <p:spPr>
          <a:xfrm>
            <a:off x="8534401" y="3658737"/>
            <a:ext cx="1736373" cy="923330"/>
          </a:xfrm>
          <a:prstGeom prst="rect">
            <a:avLst/>
          </a:prstGeom>
          <a:noFill/>
        </p:spPr>
        <p:txBody>
          <a:bodyPr wrap="none" rtlCol="0">
            <a:spAutoFit/>
          </a:bodyPr>
          <a:lstStyle/>
          <a:p>
            <a:pPr algn="ctr"/>
            <a:r>
              <a:rPr lang="en-US" dirty="0">
                <a:solidFill>
                  <a:prstClr val="black"/>
                </a:solidFill>
                <a:latin typeface="Arial" panose="020B0604020202020204" pitchFamily="34" charset="0"/>
                <a:cs typeface="Arial" panose="020B0604020202020204" pitchFamily="34" charset="0"/>
              </a:rPr>
              <a:t>2021 Estate </a:t>
            </a:r>
          </a:p>
          <a:p>
            <a:pPr algn="ctr"/>
            <a:r>
              <a:rPr lang="en-US" dirty="0">
                <a:solidFill>
                  <a:prstClr val="black"/>
                </a:solidFill>
                <a:latin typeface="Arial" panose="020B0604020202020204" pitchFamily="34" charset="0"/>
                <a:cs typeface="Arial" panose="020B0604020202020204" pitchFamily="34" charset="0"/>
              </a:rPr>
              <a:t>Tax Exemption</a:t>
            </a:r>
          </a:p>
          <a:p>
            <a:pPr algn="ctr"/>
            <a:r>
              <a:rPr lang="en-US" dirty="0">
                <a:solidFill>
                  <a:prstClr val="black"/>
                </a:solidFill>
                <a:latin typeface="Arial" panose="020B0604020202020204" pitchFamily="34" charset="0"/>
                <a:cs typeface="Arial" panose="020B0604020202020204" pitchFamily="34" charset="0"/>
              </a:rPr>
              <a:t>$11,700,000</a:t>
            </a:r>
          </a:p>
        </p:txBody>
      </p:sp>
      <p:sp>
        <p:nvSpPr>
          <p:cNvPr id="16" name="Right Brace 15">
            <a:extLst>
              <a:ext uri="{FF2B5EF4-FFF2-40B4-BE49-F238E27FC236}">
                <a16:creationId xmlns:a16="http://schemas.microsoft.com/office/drawing/2014/main" id="{A306B0B6-297E-4602-B246-655783C592DB}"/>
              </a:ext>
            </a:extLst>
          </p:cNvPr>
          <p:cNvSpPr/>
          <p:nvPr/>
        </p:nvSpPr>
        <p:spPr>
          <a:xfrm rot="10800000">
            <a:off x="3761290" y="4267199"/>
            <a:ext cx="445307" cy="16764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22" name="TextBox 21">
            <a:extLst>
              <a:ext uri="{FF2B5EF4-FFF2-40B4-BE49-F238E27FC236}">
                <a16:creationId xmlns:a16="http://schemas.microsoft.com/office/drawing/2014/main" id="{CEB001A3-BE90-44FB-A72B-245DDD0E4EEB}"/>
              </a:ext>
            </a:extLst>
          </p:cNvPr>
          <p:cNvSpPr txBox="1"/>
          <p:nvPr/>
        </p:nvSpPr>
        <p:spPr>
          <a:xfrm>
            <a:off x="1514298" y="4232963"/>
            <a:ext cx="2213148" cy="1815882"/>
          </a:xfrm>
          <a:prstGeom prst="rect">
            <a:avLst/>
          </a:prstGeom>
          <a:noFill/>
        </p:spPr>
        <p:txBody>
          <a:bodyPr wrap="square" rtlCol="0">
            <a:spAutoFit/>
          </a:bodyPr>
          <a:lstStyle/>
          <a:p>
            <a:pPr algn="ctr"/>
            <a:r>
              <a:rPr lang="en-US" sz="1600" dirty="0">
                <a:solidFill>
                  <a:srgbClr val="7030A0"/>
                </a:solidFill>
                <a:latin typeface="Arial" panose="020B0604020202020204" pitchFamily="34" charset="0"/>
                <a:cs typeface="Arial" panose="020B0604020202020204" pitchFamily="34" charset="0"/>
              </a:rPr>
              <a:t>2021 gifts use this portion of the exemption second. </a:t>
            </a:r>
          </a:p>
          <a:p>
            <a:pPr algn="ctr"/>
            <a:endParaRPr lang="en-US" sz="1600" b="1" u="sng" dirty="0">
              <a:solidFill>
                <a:srgbClr val="7030A0"/>
              </a:solidFill>
              <a:latin typeface="Arial" panose="020B0604020202020204" pitchFamily="34" charset="0"/>
              <a:cs typeface="Arial" panose="020B0604020202020204" pitchFamily="34" charset="0"/>
            </a:endParaRPr>
          </a:p>
          <a:p>
            <a:pPr algn="ctr"/>
            <a:r>
              <a:rPr lang="en-US" sz="1600" b="1" u="sng" dirty="0">
                <a:solidFill>
                  <a:srgbClr val="7030A0"/>
                </a:solidFill>
                <a:latin typeface="Arial" panose="020B0604020202020204" pitchFamily="34" charset="0"/>
                <a:cs typeface="Arial" panose="020B0604020202020204" pitchFamily="34" charset="0"/>
              </a:rPr>
              <a:t>Lost</a:t>
            </a:r>
            <a:r>
              <a:rPr lang="en-US" sz="1600" dirty="0">
                <a:solidFill>
                  <a:srgbClr val="7030A0"/>
                </a:solidFill>
                <a:latin typeface="Arial" panose="020B0604020202020204" pitchFamily="34" charset="0"/>
                <a:cs typeface="Arial" panose="020B0604020202020204" pitchFamily="34" charset="0"/>
              </a:rPr>
              <a:t> if not used before the law changes.</a:t>
            </a:r>
          </a:p>
        </p:txBody>
      </p:sp>
      <p:sp>
        <p:nvSpPr>
          <p:cNvPr id="15" name="Title 3">
            <a:extLst>
              <a:ext uri="{FF2B5EF4-FFF2-40B4-BE49-F238E27FC236}">
                <a16:creationId xmlns:a16="http://schemas.microsoft.com/office/drawing/2014/main" id="{84D39B57-8713-4D75-94E6-42B3C0727CC7}"/>
              </a:ext>
            </a:extLst>
          </p:cNvPr>
          <p:cNvSpPr txBox="1">
            <a:spLocks/>
          </p:cNvSpPr>
          <p:nvPr/>
        </p:nvSpPr>
        <p:spPr bwMode="auto">
          <a:xfrm>
            <a:off x="2152650" y="21432"/>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prstClr val="black"/>
                </a:solidFill>
                <a:latin typeface="Calibri"/>
              </a:rPr>
              <a:t>Estate &amp; Gift Taxes</a:t>
            </a:r>
          </a:p>
        </p:txBody>
      </p:sp>
      <p:sp>
        <p:nvSpPr>
          <p:cNvPr id="3" name="Title 3">
            <a:extLst>
              <a:ext uri="{FF2B5EF4-FFF2-40B4-BE49-F238E27FC236}">
                <a16:creationId xmlns:a16="http://schemas.microsoft.com/office/drawing/2014/main" id="{0A713253-4101-490B-8690-B38D4C4A4E9A}"/>
              </a:ext>
            </a:extLst>
          </p:cNvPr>
          <p:cNvSpPr txBox="1">
            <a:spLocks/>
          </p:cNvSpPr>
          <p:nvPr/>
        </p:nvSpPr>
        <p:spPr>
          <a:xfrm>
            <a:off x="1752600" y="681038"/>
            <a:ext cx="861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rgbClr val="FF0000"/>
                </a:solidFill>
                <a:latin typeface="Calibri"/>
              </a:rPr>
              <a:t>Exemption Reduction Math – “Use It or Lose It”</a:t>
            </a:r>
          </a:p>
        </p:txBody>
      </p:sp>
      <p:sp>
        <p:nvSpPr>
          <p:cNvPr id="2" name="TextBox 1">
            <a:extLst>
              <a:ext uri="{FF2B5EF4-FFF2-40B4-BE49-F238E27FC236}">
                <a16:creationId xmlns:a16="http://schemas.microsoft.com/office/drawing/2014/main" id="{1BB8CAF0-EC79-4B9F-A6B9-F435232AF6FE}"/>
              </a:ext>
            </a:extLst>
          </p:cNvPr>
          <p:cNvSpPr txBox="1"/>
          <p:nvPr/>
        </p:nvSpPr>
        <p:spPr>
          <a:xfrm>
            <a:off x="1518832" y="2690857"/>
            <a:ext cx="2213148" cy="830997"/>
          </a:xfrm>
          <a:prstGeom prst="rect">
            <a:avLst/>
          </a:prstGeom>
          <a:noFill/>
        </p:spPr>
        <p:txBody>
          <a:bodyPr wrap="square" rtlCol="0">
            <a:spAutoFit/>
          </a:bodyPr>
          <a:lstStyle/>
          <a:p>
            <a:pPr algn="ctr"/>
            <a:r>
              <a:rPr lang="en-US" sz="1600" dirty="0">
                <a:solidFill>
                  <a:srgbClr val="C00000"/>
                </a:solidFill>
                <a:latin typeface="Arial" panose="020B0604020202020204" pitchFamily="34" charset="0"/>
                <a:cs typeface="Arial" panose="020B0604020202020204" pitchFamily="34" charset="0"/>
              </a:rPr>
              <a:t>2021 gifts use this portion of the exemption first. </a:t>
            </a:r>
          </a:p>
        </p:txBody>
      </p:sp>
      <p:sp>
        <p:nvSpPr>
          <p:cNvPr id="5" name="Right Brace 4">
            <a:extLst>
              <a:ext uri="{FF2B5EF4-FFF2-40B4-BE49-F238E27FC236}">
                <a16:creationId xmlns:a16="http://schemas.microsoft.com/office/drawing/2014/main" id="{71A2A6CD-AEF3-4215-B00F-09891C0D471C}"/>
              </a:ext>
            </a:extLst>
          </p:cNvPr>
          <p:cNvSpPr/>
          <p:nvPr/>
        </p:nvSpPr>
        <p:spPr>
          <a:xfrm rot="10800000">
            <a:off x="3761290" y="2242886"/>
            <a:ext cx="445307" cy="16764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latin typeface="Calibri"/>
            </a:endParaRPr>
          </a:p>
        </p:txBody>
      </p:sp>
    </p:spTree>
    <p:extLst>
      <p:ext uri="{BB962C8B-B14F-4D97-AF65-F5344CB8AC3E}">
        <p14:creationId xmlns:p14="http://schemas.microsoft.com/office/powerpoint/2010/main" val="1795610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 Trusts &amp; Estates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2171699"/>
            <a:ext cx="10515600" cy="4005263"/>
          </a:xfrm>
        </p:spPr>
        <p:txBody>
          <a:bodyPr>
            <a:normAutofit lnSpcReduction="10000"/>
          </a:bodyPr>
          <a:lstStyle/>
          <a:p>
            <a:r>
              <a:rPr lang="en-US" dirty="0"/>
              <a:t>Section 2032A Special Valuation (for real estate used in a farm or other qualifying closely held business) reduction increase:</a:t>
            </a:r>
          </a:p>
          <a:p>
            <a:pPr lvl="1">
              <a:buFont typeface="Calibri" panose="020F0502020204030204" pitchFamily="34" charset="0"/>
              <a:buChar char="–"/>
            </a:pPr>
            <a:r>
              <a:rPr lang="en-US" dirty="0"/>
              <a:t>Section 2032A allows a taxpayer to value property used in a family farm or business based on its current use, rather than its highest and best use;</a:t>
            </a:r>
          </a:p>
          <a:p>
            <a:pPr lvl="1">
              <a:buFont typeface="Calibri" panose="020F0502020204030204" pitchFamily="34" charset="0"/>
              <a:buChar char="–"/>
            </a:pPr>
            <a:r>
              <a:rPr lang="en-US" dirty="0"/>
              <a:t>The amount a valuation can be reduced has been frozen at $750,000 for many years.</a:t>
            </a:r>
          </a:p>
          <a:p>
            <a:pPr lvl="1">
              <a:buFont typeface="Calibri" panose="020F0502020204030204" pitchFamily="34" charset="0"/>
              <a:buChar char="–"/>
            </a:pPr>
            <a:r>
              <a:rPr lang="en-US" dirty="0"/>
              <a:t>The legislation would increase the allowable reduction to $11,700,000 and index it for inflation.  It is not the same as a $11.7mm exemption.</a:t>
            </a:r>
          </a:p>
          <a:p>
            <a:pPr lvl="1">
              <a:buFont typeface="Calibri" panose="020F0502020204030204" pitchFamily="34" charset="0"/>
              <a:buChar char="–"/>
            </a:pPr>
            <a:r>
              <a:rPr lang="en-US" dirty="0"/>
              <a:t>The change would apply to deaths after 12/31/21.</a:t>
            </a:r>
          </a:p>
          <a:p>
            <a:pPr lvl="1">
              <a:buFont typeface="Calibri" panose="020F0502020204030204" pitchFamily="34" charset="0"/>
              <a:buChar char="–"/>
            </a:pPr>
            <a:r>
              <a:rPr lang="en-US" dirty="0"/>
              <a:t>This change would not be made under the current House draft as it does not contain any reduction in the exemptions</a:t>
            </a:r>
          </a:p>
          <a:p>
            <a:pPr lvl="1">
              <a:buFont typeface="Calibri" panose="020F0502020204030204" pitchFamily="34" charset="0"/>
              <a:buChar char="–"/>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814968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normAutofit/>
          </a:bodyPr>
          <a:lstStyle/>
          <a:p>
            <a:r>
              <a:rPr lang="en-US" sz="4000" dirty="0"/>
              <a:t>2021 Tax Reform – </a:t>
            </a:r>
            <a:r>
              <a:rPr lang="en-US" sz="4000" i="1" dirty="0">
                <a:solidFill>
                  <a:srgbClr val="FF0000"/>
                </a:solidFill>
              </a:rPr>
              <a:t>Individuals, Trusts &amp; Estates</a:t>
            </a:r>
            <a:endParaRPr lang="en-US" sz="4000"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357162"/>
            <a:ext cx="10515600" cy="3310089"/>
          </a:xfrm>
        </p:spPr>
        <p:txBody>
          <a:bodyPr>
            <a:normAutofit fontScale="92500" lnSpcReduction="10000"/>
          </a:bodyPr>
          <a:lstStyle/>
          <a:p>
            <a:r>
              <a:rPr lang="en-US" dirty="0"/>
              <a:t>Grantor Trusts</a:t>
            </a:r>
          </a:p>
          <a:p>
            <a:pPr lvl="1">
              <a:buFont typeface="Calibri" panose="020F0502020204030204" pitchFamily="34" charset="0"/>
              <a:buChar char="–"/>
            </a:pPr>
            <a:r>
              <a:rPr lang="en-US" dirty="0"/>
              <a:t>The legislation would add Section 2901, which would cause grantor trusts to be included in the gross estate of the grantor (or constitute gifts if terminated during lifetime (unless returned to the grantor).  This is not in the current House draft.</a:t>
            </a:r>
          </a:p>
          <a:p>
            <a:pPr lvl="1">
              <a:buFont typeface="Calibri" panose="020F0502020204030204" pitchFamily="34" charset="0"/>
              <a:buChar char="–"/>
            </a:pPr>
            <a:r>
              <a:rPr lang="en-US" dirty="0"/>
              <a:t>The legislation would also add Section 1062, which would cause transactions between grantor trusts and their grantors (or Section 678 Trusts and their deemed owners) to be recognized for income tax purposes, effectively overruling Rev. Rul. 85-13 and, among other things, foreclosing installment (note) sales to grantor trusts and GRATs, as a practical matter. This also is not in the current House draft.</a:t>
            </a:r>
          </a:p>
          <a:p>
            <a:pPr lvl="1">
              <a:buFont typeface="Calibri" panose="020F0502020204030204" pitchFamily="34" charset="0"/>
              <a:buChar char="–"/>
            </a:pPr>
            <a:r>
              <a:rPr lang="en-US" dirty="0"/>
              <a:t>These changes will apply to trusts created on or after the date of enactment and transfers on or after the date of enactment to pre-existing trusts </a:t>
            </a:r>
          </a:p>
          <a:p>
            <a:pPr lvl="1">
              <a:buFont typeface="Calibri" panose="020F0502020204030204" pitchFamily="34" charset="0"/>
              <a:buChar char="–"/>
            </a:pPr>
            <a:endParaRPr lang="en-US" dirty="0"/>
          </a:p>
          <a:p>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56CA7819-54F2-4778-BF28-73F7AEA62853}"/>
              </a:ext>
            </a:extLst>
          </p:cNvPr>
          <p:cNvSpPr txBox="1"/>
          <p:nvPr/>
        </p:nvSpPr>
        <p:spPr>
          <a:xfrm>
            <a:off x="2537222" y="4872038"/>
            <a:ext cx="7117556" cy="2246769"/>
          </a:xfrm>
          <a:prstGeom prst="rect">
            <a:avLst/>
          </a:prstGeom>
          <a:solidFill>
            <a:schemeClr val="accent6">
              <a:lumMod val="40000"/>
              <a:lumOff val="60000"/>
            </a:schemeClr>
          </a:solidFill>
          <a:ln w="34925"/>
        </p:spPr>
        <p:style>
          <a:lnRef idx="2">
            <a:schemeClr val="accent6"/>
          </a:lnRef>
          <a:fillRef idx="1">
            <a:schemeClr val="lt1"/>
          </a:fillRef>
          <a:effectRef idx="0">
            <a:schemeClr val="accent6"/>
          </a:effectRef>
          <a:fontRef idx="minor">
            <a:schemeClr val="dk1"/>
          </a:fontRef>
        </p:style>
        <p:txBody>
          <a:bodyPr wrap="square">
            <a:spAutoFit/>
          </a:bodyPr>
          <a:lstStyle/>
          <a:p>
            <a:pPr lvl="1" algn="ctr"/>
            <a:r>
              <a:rPr lang="en-US" sz="2800" dirty="0"/>
              <a:t>Existing trusts would be grandfathered (other than for new “contributions”) and there may (or may not) be a window of opportunity capture significant future tax benefits.</a:t>
            </a:r>
          </a:p>
        </p:txBody>
      </p:sp>
    </p:spTree>
    <p:extLst>
      <p:ext uri="{BB962C8B-B14F-4D97-AF65-F5344CB8AC3E}">
        <p14:creationId xmlns:p14="http://schemas.microsoft.com/office/powerpoint/2010/main" val="614617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EC0F02-4C67-445F-A7F2-980AFD702A40}"/>
              </a:ext>
            </a:extLst>
          </p:cNvPr>
          <p:cNvPicPr>
            <a:picLocks noChangeAspect="1"/>
          </p:cNvPicPr>
          <p:nvPr/>
        </p:nvPicPr>
        <p:blipFill>
          <a:blip r:embed="rId2"/>
          <a:stretch>
            <a:fillRect/>
          </a:stretch>
        </p:blipFill>
        <p:spPr>
          <a:xfrm>
            <a:off x="8400287" y="589391"/>
            <a:ext cx="2438400" cy="2438400"/>
          </a:xfrm>
          <a:prstGeom prst="rect">
            <a:avLst/>
          </a:prstGeom>
        </p:spPr>
      </p:pic>
      <p:sp>
        <p:nvSpPr>
          <p:cNvPr id="7" name="Title 1">
            <a:extLst>
              <a:ext uri="{FF2B5EF4-FFF2-40B4-BE49-F238E27FC236}">
                <a16:creationId xmlns:a16="http://schemas.microsoft.com/office/drawing/2014/main" id="{FA64DAE6-DF41-4D26-B873-E0A466386C2D}"/>
              </a:ext>
            </a:extLst>
          </p:cNvPr>
          <p:cNvSpPr>
            <a:spLocks noGrp="1"/>
          </p:cNvSpPr>
          <p:nvPr>
            <p:ph type="title"/>
          </p:nvPr>
        </p:nvSpPr>
        <p:spPr/>
        <p:txBody>
          <a:bodyPr/>
          <a:lstStyle/>
          <a:p>
            <a:r>
              <a:rPr lang="en-US" b="1" dirty="0">
                <a:solidFill>
                  <a:srgbClr val="FF0000"/>
                </a:solidFill>
              </a:rPr>
              <a:t>Grantor Trusts </a:t>
            </a:r>
            <a:r>
              <a:rPr lang="en-US" b="1" dirty="0"/>
              <a:t>– Sec. 2901</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a:xfrm>
            <a:off x="838200" y="1825625"/>
            <a:ext cx="7470648" cy="4351338"/>
          </a:xfrm>
        </p:spPr>
        <p:txBody>
          <a:bodyPr>
            <a:normAutofit fontScale="92500"/>
          </a:bodyPr>
          <a:lstStyle/>
          <a:p>
            <a:r>
              <a:rPr lang="en-US" dirty="0"/>
              <a:t>In the original House draft but not in the current one</a:t>
            </a:r>
          </a:p>
          <a:p>
            <a:r>
              <a:rPr lang="en-US" dirty="0"/>
              <a:t>Assets in grantor trusts would be included in the grantor’s estate (except grandfathered ones)</a:t>
            </a:r>
          </a:p>
          <a:p>
            <a:r>
              <a:rPr lang="en-US" dirty="0"/>
              <a:t>Distributions from grantor trusts during the life of the deemed owner would be gifts</a:t>
            </a:r>
          </a:p>
          <a:p>
            <a:r>
              <a:rPr lang="en-US" dirty="0"/>
              <a:t>The assets of a grantor trust would be deemed to be a gift if the grantor trust status is “turned off”</a:t>
            </a:r>
          </a:p>
          <a:p>
            <a:r>
              <a:rPr lang="en-US" dirty="0"/>
              <a:t>However, the would provide an adjustment for such taxable gifts as to avoid double taxation</a:t>
            </a:r>
          </a:p>
          <a:p>
            <a:pPr lvl="2"/>
            <a:endParaRPr lang="en-US" sz="1600" dirty="0"/>
          </a:p>
          <a:p>
            <a:pPr lvl="2"/>
            <a:endParaRPr lang="en-US" sz="1600" dirty="0"/>
          </a:p>
          <a:p>
            <a:pPr lvl="1"/>
            <a:endParaRPr lang="en-US" sz="2000" dirty="0"/>
          </a:p>
          <a:p>
            <a:pPr lvl="1"/>
            <a:endParaRPr lang="en-US" sz="2000" dirty="0"/>
          </a:p>
          <a:p>
            <a:endParaRPr lang="en-US" dirty="0"/>
          </a:p>
          <a:p>
            <a:pPr lvl="1"/>
            <a:endParaRPr lang="en-US" dirty="0"/>
          </a:p>
          <a:p>
            <a:pPr lvl="1"/>
            <a:endParaRPr lang="en-US" dirty="0"/>
          </a:p>
        </p:txBody>
      </p:sp>
      <p:sp>
        <p:nvSpPr>
          <p:cNvPr id="5" name="TextBox 4">
            <a:extLst>
              <a:ext uri="{FF2B5EF4-FFF2-40B4-BE49-F238E27FC236}">
                <a16:creationId xmlns:a16="http://schemas.microsoft.com/office/drawing/2014/main" id="{D9213F27-72AB-4067-8A56-DEC28BDA8238}"/>
              </a:ext>
            </a:extLst>
          </p:cNvPr>
          <p:cNvSpPr txBox="1"/>
          <p:nvPr/>
        </p:nvSpPr>
        <p:spPr>
          <a:xfrm>
            <a:off x="8953245" y="2048841"/>
            <a:ext cx="1241045" cy="584775"/>
          </a:xfrm>
          <a:prstGeom prst="rect">
            <a:avLst/>
          </a:prstGeom>
          <a:noFill/>
        </p:spPr>
        <p:txBody>
          <a:bodyPr wrap="none" rtlCol="0">
            <a:spAutoFit/>
          </a:bodyPr>
          <a:lstStyle/>
          <a:p>
            <a:r>
              <a:rPr lang="en-US" sz="3200" b="1" dirty="0">
                <a:latin typeface="Baskerville Old Face" panose="02020602080505020303" pitchFamily="18" charset="0"/>
              </a:rPr>
              <a:t>IDGT</a:t>
            </a:r>
          </a:p>
        </p:txBody>
      </p:sp>
      <p:pic>
        <p:nvPicPr>
          <p:cNvPr id="12" name="Picture 11">
            <a:extLst>
              <a:ext uri="{FF2B5EF4-FFF2-40B4-BE49-F238E27FC236}">
                <a16:creationId xmlns:a16="http://schemas.microsoft.com/office/drawing/2014/main" id="{527800EE-3A9C-4A1A-8204-F923B27E0260}"/>
              </a:ext>
            </a:extLst>
          </p:cNvPr>
          <p:cNvPicPr>
            <a:picLocks noChangeAspect="1"/>
          </p:cNvPicPr>
          <p:nvPr/>
        </p:nvPicPr>
        <p:blipFill>
          <a:blip r:embed="rId2"/>
          <a:stretch>
            <a:fillRect/>
          </a:stretch>
        </p:blipFill>
        <p:spPr>
          <a:xfrm>
            <a:off x="8400287" y="3265916"/>
            <a:ext cx="2438400" cy="2438400"/>
          </a:xfrm>
          <a:prstGeom prst="rect">
            <a:avLst/>
          </a:prstGeom>
        </p:spPr>
      </p:pic>
      <p:sp>
        <p:nvSpPr>
          <p:cNvPr id="13" name="TextBox 12">
            <a:extLst>
              <a:ext uri="{FF2B5EF4-FFF2-40B4-BE49-F238E27FC236}">
                <a16:creationId xmlns:a16="http://schemas.microsoft.com/office/drawing/2014/main" id="{822BB66D-3767-4D85-A282-40E345DCAC1A}"/>
              </a:ext>
            </a:extLst>
          </p:cNvPr>
          <p:cNvSpPr txBox="1"/>
          <p:nvPr/>
        </p:nvSpPr>
        <p:spPr>
          <a:xfrm>
            <a:off x="8953245" y="4725366"/>
            <a:ext cx="1327608" cy="584775"/>
          </a:xfrm>
          <a:prstGeom prst="rect">
            <a:avLst/>
          </a:prstGeom>
          <a:noFill/>
        </p:spPr>
        <p:txBody>
          <a:bodyPr wrap="none" rtlCol="0">
            <a:spAutoFit/>
          </a:bodyPr>
          <a:lstStyle/>
          <a:p>
            <a:r>
              <a:rPr lang="en-US" sz="3200" b="1" dirty="0">
                <a:latin typeface="Baskerville Old Face" panose="02020602080505020303" pitchFamily="18" charset="0"/>
              </a:rPr>
              <a:t>GRAT</a:t>
            </a:r>
          </a:p>
        </p:txBody>
      </p:sp>
    </p:spTree>
    <p:extLst>
      <p:ext uri="{BB962C8B-B14F-4D97-AF65-F5344CB8AC3E}">
        <p14:creationId xmlns:p14="http://schemas.microsoft.com/office/powerpoint/2010/main" val="1197038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EC0F02-4C67-445F-A7F2-980AFD702A40}"/>
              </a:ext>
            </a:extLst>
          </p:cNvPr>
          <p:cNvPicPr>
            <a:picLocks noChangeAspect="1"/>
          </p:cNvPicPr>
          <p:nvPr/>
        </p:nvPicPr>
        <p:blipFill>
          <a:blip r:embed="rId2"/>
          <a:stretch>
            <a:fillRect/>
          </a:stretch>
        </p:blipFill>
        <p:spPr>
          <a:xfrm>
            <a:off x="9047987" y="2322941"/>
            <a:ext cx="2438400" cy="2438400"/>
          </a:xfrm>
          <a:prstGeom prst="rect">
            <a:avLst/>
          </a:prstGeom>
        </p:spPr>
      </p:pic>
      <p:sp>
        <p:nvSpPr>
          <p:cNvPr id="7" name="Title 1">
            <a:extLst>
              <a:ext uri="{FF2B5EF4-FFF2-40B4-BE49-F238E27FC236}">
                <a16:creationId xmlns:a16="http://schemas.microsoft.com/office/drawing/2014/main" id="{FA64DAE6-DF41-4D26-B873-E0A466386C2D}"/>
              </a:ext>
            </a:extLst>
          </p:cNvPr>
          <p:cNvSpPr>
            <a:spLocks noGrp="1"/>
          </p:cNvSpPr>
          <p:nvPr>
            <p:ph type="title"/>
          </p:nvPr>
        </p:nvSpPr>
        <p:spPr/>
        <p:txBody>
          <a:bodyPr/>
          <a:lstStyle/>
          <a:p>
            <a:r>
              <a:rPr lang="en-US" b="1" dirty="0">
                <a:solidFill>
                  <a:srgbClr val="FF0000"/>
                </a:solidFill>
              </a:rPr>
              <a:t>IDGT Sales </a:t>
            </a:r>
            <a:r>
              <a:rPr lang="en-US" b="1" dirty="0"/>
              <a:t>– Sec. 1062</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a:xfrm>
            <a:off x="838200" y="1825625"/>
            <a:ext cx="7470648" cy="4351338"/>
          </a:xfrm>
        </p:spPr>
        <p:txBody>
          <a:bodyPr>
            <a:normAutofit lnSpcReduction="10000"/>
          </a:bodyPr>
          <a:lstStyle/>
          <a:p>
            <a:r>
              <a:rPr lang="en-US" sz="3200" dirty="0"/>
              <a:t>This also was in the original House draft but not in the current one</a:t>
            </a:r>
          </a:p>
          <a:p>
            <a:r>
              <a:rPr lang="en-US" sz="3200" dirty="0"/>
              <a:t>Deemed ownership disregarded in determining whether a transfer is a sale or exchange</a:t>
            </a:r>
          </a:p>
          <a:p>
            <a:pPr lvl="1">
              <a:buFont typeface="Calibri" panose="020F0502020204030204" pitchFamily="34" charset="0"/>
              <a:buChar char="–"/>
            </a:pPr>
            <a:r>
              <a:rPr lang="en-US" sz="2800" dirty="0"/>
              <a:t>Exception for fully revocable trusts</a:t>
            </a:r>
          </a:p>
          <a:p>
            <a:pPr lvl="1">
              <a:buFont typeface="Calibri" panose="020F0502020204030204" pitchFamily="34" charset="0"/>
              <a:buChar char="–"/>
            </a:pPr>
            <a:r>
              <a:rPr lang="en-US" sz="2800" dirty="0"/>
              <a:t>Deemed owners expanded to related parties for the purposes of new Section 1062</a:t>
            </a:r>
          </a:p>
          <a:p>
            <a:pPr lvl="1">
              <a:buFont typeface="Calibri" panose="020F0502020204030204" pitchFamily="34" charset="0"/>
              <a:buChar char="–"/>
            </a:pPr>
            <a:r>
              <a:rPr lang="en-US" sz="2800" dirty="0"/>
              <a:t>Uncertain if it will apply to Section 678 trusts (a/k/a BDITs)</a:t>
            </a:r>
          </a:p>
          <a:p>
            <a:pPr lvl="2"/>
            <a:endParaRPr lang="en-US" sz="1800" dirty="0"/>
          </a:p>
          <a:p>
            <a:pPr lvl="2"/>
            <a:endParaRPr lang="en-US" sz="1800" dirty="0"/>
          </a:p>
          <a:p>
            <a:pPr lvl="1"/>
            <a:endParaRPr lang="en-US" dirty="0"/>
          </a:p>
          <a:p>
            <a:pPr lvl="1"/>
            <a:endParaRPr lang="en-US" dirty="0"/>
          </a:p>
          <a:p>
            <a:endParaRPr lang="en-US" sz="3200" dirty="0"/>
          </a:p>
          <a:p>
            <a:pPr lvl="1"/>
            <a:endParaRPr lang="en-US" sz="2800" dirty="0"/>
          </a:p>
          <a:p>
            <a:pPr lvl="1"/>
            <a:endParaRPr lang="en-US" sz="2800" dirty="0"/>
          </a:p>
        </p:txBody>
      </p:sp>
      <p:sp>
        <p:nvSpPr>
          <p:cNvPr id="5" name="TextBox 4">
            <a:extLst>
              <a:ext uri="{FF2B5EF4-FFF2-40B4-BE49-F238E27FC236}">
                <a16:creationId xmlns:a16="http://schemas.microsoft.com/office/drawing/2014/main" id="{D9213F27-72AB-4067-8A56-DEC28BDA8238}"/>
              </a:ext>
            </a:extLst>
          </p:cNvPr>
          <p:cNvSpPr txBox="1"/>
          <p:nvPr/>
        </p:nvSpPr>
        <p:spPr>
          <a:xfrm>
            <a:off x="9600945" y="3782391"/>
            <a:ext cx="1241045" cy="584775"/>
          </a:xfrm>
          <a:prstGeom prst="rect">
            <a:avLst/>
          </a:prstGeom>
          <a:noFill/>
        </p:spPr>
        <p:txBody>
          <a:bodyPr wrap="none" rtlCol="0">
            <a:spAutoFit/>
          </a:bodyPr>
          <a:lstStyle/>
          <a:p>
            <a:r>
              <a:rPr lang="en-US" sz="3200" b="1" dirty="0">
                <a:latin typeface="Baskerville Old Face" panose="02020602080505020303" pitchFamily="18" charset="0"/>
              </a:rPr>
              <a:t>IDGT</a:t>
            </a:r>
          </a:p>
        </p:txBody>
      </p:sp>
    </p:spTree>
    <p:extLst>
      <p:ext uri="{BB962C8B-B14F-4D97-AF65-F5344CB8AC3E}">
        <p14:creationId xmlns:p14="http://schemas.microsoft.com/office/powerpoint/2010/main" val="3077030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EC0F02-4C67-445F-A7F2-980AFD702A40}"/>
              </a:ext>
            </a:extLst>
          </p:cNvPr>
          <p:cNvPicPr>
            <a:picLocks noChangeAspect="1"/>
          </p:cNvPicPr>
          <p:nvPr/>
        </p:nvPicPr>
        <p:blipFill>
          <a:blip r:embed="rId2"/>
          <a:stretch>
            <a:fillRect/>
          </a:stretch>
        </p:blipFill>
        <p:spPr>
          <a:xfrm>
            <a:off x="9047987" y="2322941"/>
            <a:ext cx="2438400" cy="2438400"/>
          </a:xfrm>
          <a:prstGeom prst="rect">
            <a:avLst/>
          </a:prstGeom>
        </p:spPr>
      </p:pic>
      <p:sp>
        <p:nvSpPr>
          <p:cNvPr id="7" name="Title 1">
            <a:extLst>
              <a:ext uri="{FF2B5EF4-FFF2-40B4-BE49-F238E27FC236}">
                <a16:creationId xmlns:a16="http://schemas.microsoft.com/office/drawing/2014/main" id="{FA64DAE6-DF41-4D26-B873-E0A466386C2D}"/>
              </a:ext>
            </a:extLst>
          </p:cNvPr>
          <p:cNvSpPr>
            <a:spLocks noGrp="1"/>
          </p:cNvSpPr>
          <p:nvPr>
            <p:ph type="title"/>
          </p:nvPr>
        </p:nvSpPr>
        <p:spPr/>
        <p:txBody>
          <a:bodyPr/>
          <a:lstStyle/>
          <a:p>
            <a:r>
              <a:rPr lang="en-US" b="1" dirty="0"/>
              <a:t>Taint for Sections 2901 and 1062 for Additional “Contributions”</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a:xfrm>
            <a:off x="838200" y="1825625"/>
            <a:ext cx="7470648" cy="4351338"/>
          </a:xfrm>
        </p:spPr>
        <p:txBody>
          <a:bodyPr>
            <a:normAutofit fontScale="92500" lnSpcReduction="20000"/>
          </a:bodyPr>
          <a:lstStyle/>
          <a:p>
            <a:r>
              <a:rPr lang="en-US" sz="3200" dirty="0"/>
              <a:t>There are some practitioners who have expressed concerned whether any transaction between a pre-existing grantor trust and the grantor will mean the trust loses part of its grandfathering even for transactions for full value. And will the grantor’s payment of income tax on the income imputed to the grantor be a contribution? Cf. Rev. Rul. 2004-64.</a:t>
            </a:r>
          </a:p>
          <a:p>
            <a:r>
              <a:rPr lang="en-US" sz="3200" dirty="0"/>
              <a:t>This does not apply for GST tax, Chapter 14 and other rules but caution nonetheless needs to be exercised</a:t>
            </a:r>
            <a:endParaRPr lang="en-US" sz="2800" dirty="0"/>
          </a:p>
          <a:p>
            <a:pPr lvl="2"/>
            <a:endParaRPr lang="en-US" sz="1800" dirty="0"/>
          </a:p>
          <a:p>
            <a:pPr lvl="2"/>
            <a:endParaRPr lang="en-US" sz="1800" dirty="0"/>
          </a:p>
          <a:p>
            <a:pPr lvl="1"/>
            <a:endParaRPr lang="en-US" dirty="0"/>
          </a:p>
          <a:p>
            <a:pPr lvl="1"/>
            <a:endParaRPr lang="en-US" dirty="0"/>
          </a:p>
          <a:p>
            <a:endParaRPr lang="en-US" sz="3200" dirty="0"/>
          </a:p>
          <a:p>
            <a:pPr lvl="1"/>
            <a:endParaRPr lang="en-US" sz="2800" dirty="0"/>
          </a:p>
          <a:p>
            <a:pPr lvl="1"/>
            <a:endParaRPr lang="en-US" sz="2800" dirty="0"/>
          </a:p>
        </p:txBody>
      </p:sp>
      <p:sp>
        <p:nvSpPr>
          <p:cNvPr id="5" name="TextBox 4">
            <a:extLst>
              <a:ext uri="{FF2B5EF4-FFF2-40B4-BE49-F238E27FC236}">
                <a16:creationId xmlns:a16="http://schemas.microsoft.com/office/drawing/2014/main" id="{D9213F27-72AB-4067-8A56-DEC28BDA8238}"/>
              </a:ext>
            </a:extLst>
          </p:cNvPr>
          <p:cNvSpPr txBox="1"/>
          <p:nvPr/>
        </p:nvSpPr>
        <p:spPr>
          <a:xfrm>
            <a:off x="9600945" y="3782391"/>
            <a:ext cx="1241045" cy="584775"/>
          </a:xfrm>
          <a:prstGeom prst="rect">
            <a:avLst/>
          </a:prstGeom>
          <a:noFill/>
        </p:spPr>
        <p:txBody>
          <a:bodyPr wrap="none" rtlCol="0">
            <a:spAutoFit/>
          </a:bodyPr>
          <a:lstStyle/>
          <a:p>
            <a:r>
              <a:rPr lang="en-US" sz="3200" b="1" dirty="0">
                <a:latin typeface="Baskerville Old Face" panose="02020602080505020303" pitchFamily="18" charset="0"/>
              </a:rPr>
              <a:t>IDGT</a:t>
            </a:r>
          </a:p>
        </p:txBody>
      </p:sp>
    </p:spTree>
    <p:extLst>
      <p:ext uri="{BB962C8B-B14F-4D97-AF65-F5344CB8AC3E}">
        <p14:creationId xmlns:p14="http://schemas.microsoft.com/office/powerpoint/2010/main" val="2010598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a:xfrm>
            <a:off x="838200" y="365125"/>
            <a:ext cx="10913076" cy="1325563"/>
          </a:xfrm>
        </p:spPr>
        <p:txBody>
          <a:bodyPr/>
          <a:lstStyle/>
          <a:p>
            <a:r>
              <a:rPr lang="en-US" dirty="0"/>
              <a:t>2021 Tax Reform – </a:t>
            </a:r>
            <a:r>
              <a:rPr lang="en-US" i="1" dirty="0">
                <a:solidFill>
                  <a:srgbClr val="FF0000"/>
                </a:solidFill>
              </a:rPr>
              <a:t>Individuals, Trusts &amp; Estates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2171699"/>
            <a:ext cx="10515600" cy="2476501"/>
          </a:xfrm>
        </p:spPr>
        <p:txBody>
          <a:bodyPr>
            <a:normAutofit/>
          </a:bodyPr>
          <a:lstStyle/>
          <a:p>
            <a:r>
              <a:rPr lang="en-US" b="1" dirty="0"/>
              <a:t>Valuation Rules (the death of most FLPs)</a:t>
            </a:r>
          </a:p>
          <a:p>
            <a:pPr lvl="1">
              <a:buFont typeface="Calibri" panose="020F0502020204030204" pitchFamily="34" charset="0"/>
              <a:buChar char="–"/>
            </a:pPr>
            <a:r>
              <a:rPr lang="en-US" sz="2800" b="1" dirty="0"/>
              <a:t>The original House proposal legislation would amend Section 2031 to eliminate valuation adjustments for non-business assets.</a:t>
            </a:r>
          </a:p>
          <a:p>
            <a:pPr lvl="1">
              <a:buFont typeface="Calibri" panose="020F0502020204030204" pitchFamily="34" charset="0"/>
              <a:buChar char="–"/>
            </a:pPr>
            <a:r>
              <a:rPr lang="en-US" sz="2800" b="1" dirty="0"/>
              <a:t>This would be similar to a proposal from Senator Sanders earlier this term.</a:t>
            </a:r>
          </a:p>
          <a:p>
            <a:pPr marL="457200" lvl="1" indent="0">
              <a:buNone/>
            </a:pPr>
            <a:endParaRPr lang="en-US" sz="2800" b="1" dirty="0"/>
          </a:p>
          <a:p>
            <a:pPr lvl="1">
              <a:buFont typeface="Calibri" panose="020F0502020204030204" pitchFamily="34" charset="0"/>
              <a:buChar char="–"/>
            </a:pPr>
            <a:endParaRPr lang="en-US" dirty="0"/>
          </a:p>
          <a:p>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6359E6B3-2EAC-41D2-9F87-0B77F49D26B5}"/>
              </a:ext>
            </a:extLst>
          </p:cNvPr>
          <p:cNvSpPr txBox="1"/>
          <p:nvPr/>
        </p:nvSpPr>
        <p:spPr>
          <a:xfrm>
            <a:off x="2938463" y="4820335"/>
            <a:ext cx="6105524" cy="954107"/>
          </a:xfrm>
          <a:prstGeom prst="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a:spAutoFit/>
          </a:bodyPr>
          <a:lstStyle/>
          <a:p>
            <a:pPr lvl="1" algn="ctr"/>
            <a:r>
              <a:rPr lang="en-US" sz="2800" dirty="0"/>
              <a:t>This provision would apply to transfers after the date of enactment.</a:t>
            </a:r>
          </a:p>
        </p:txBody>
      </p:sp>
    </p:spTree>
    <p:extLst>
      <p:ext uri="{BB962C8B-B14F-4D97-AF65-F5344CB8AC3E}">
        <p14:creationId xmlns:p14="http://schemas.microsoft.com/office/powerpoint/2010/main" val="2551537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solidFill>
                  <a:srgbClr val="FF0000"/>
                </a:solidFill>
              </a:rPr>
              <a:t>Valuation Rules </a:t>
            </a:r>
            <a:r>
              <a:rPr lang="en-US" b="1" dirty="0"/>
              <a:t>– In General</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p:txBody>
          <a:bodyPr/>
          <a:lstStyle/>
          <a:p>
            <a:r>
              <a:rPr lang="en-US" sz="3200" b="1" dirty="0"/>
              <a:t>Appraisals commonly consider valuation adjustments for:</a:t>
            </a:r>
          </a:p>
          <a:p>
            <a:pPr lvl="1"/>
            <a:r>
              <a:rPr lang="en-US" sz="3200" b="1" dirty="0"/>
              <a:t>Marketability</a:t>
            </a:r>
          </a:p>
          <a:p>
            <a:pPr lvl="1"/>
            <a:r>
              <a:rPr lang="en-US" sz="3200" b="1" dirty="0"/>
              <a:t>Minority interests</a:t>
            </a:r>
          </a:p>
          <a:p>
            <a:pPr lvl="1"/>
            <a:r>
              <a:rPr lang="en-US" sz="3200" b="1" dirty="0"/>
              <a:t>Blockage</a:t>
            </a:r>
          </a:p>
          <a:p>
            <a:pPr lvl="1"/>
            <a:r>
              <a:rPr lang="en-US" sz="3200" b="1" dirty="0"/>
              <a:t>Taxes on Built-in Gain</a:t>
            </a:r>
          </a:p>
          <a:p>
            <a:pPr lvl="1"/>
            <a:endParaRPr lang="en-US" sz="2000" dirty="0"/>
          </a:p>
          <a:p>
            <a:pPr lvl="1"/>
            <a:endParaRPr lang="en-US" sz="2000" dirty="0"/>
          </a:p>
          <a:p>
            <a:endParaRPr lang="en-US" dirty="0"/>
          </a:p>
          <a:p>
            <a:pPr lvl="1"/>
            <a:endParaRPr lang="en-US" dirty="0"/>
          </a:p>
          <a:p>
            <a:pPr lvl="1"/>
            <a:endParaRPr lang="en-US" dirty="0"/>
          </a:p>
        </p:txBody>
      </p:sp>
    </p:spTree>
    <p:extLst>
      <p:ext uri="{BB962C8B-B14F-4D97-AF65-F5344CB8AC3E}">
        <p14:creationId xmlns:p14="http://schemas.microsoft.com/office/powerpoint/2010/main" val="3308067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solidFill>
                  <a:srgbClr val="FF0000"/>
                </a:solidFill>
              </a:rPr>
              <a:t>Valuation Rules </a:t>
            </a:r>
            <a:r>
              <a:rPr lang="en-US" b="1" dirty="0"/>
              <a:t>– New Section 2031(d)</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p:txBody>
          <a:bodyPr/>
          <a:lstStyle/>
          <a:p>
            <a:r>
              <a:rPr lang="en-US" sz="3200" b="1" dirty="0"/>
              <a:t>New General Valuation Rules</a:t>
            </a:r>
          </a:p>
          <a:p>
            <a:pPr lvl="1"/>
            <a:r>
              <a:rPr lang="en-US" sz="3200" b="1" dirty="0"/>
              <a:t>The “Non-business” assets of an entity transferred are valued as if the asset were transferred directly</a:t>
            </a:r>
          </a:p>
          <a:p>
            <a:pPr lvl="1"/>
            <a:r>
              <a:rPr lang="en-US" sz="3200" b="1" dirty="0"/>
              <a:t>Non-business assets means any asset not used in the active conduct of a trade or business</a:t>
            </a:r>
          </a:p>
          <a:p>
            <a:pPr lvl="1"/>
            <a:r>
              <a:rPr lang="en-US" sz="3200" b="1" dirty="0"/>
              <a:t>Certain “Passive assets” can be treated as business assets if used in the active conduct of a trade or business</a:t>
            </a:r>
          </a:p>
          <a:p>
            <a:pPr lvl="1"/>
            <a:r>
              <a:rPr lang="en-US" sz="3200" b="1" dirty="0"/>
              <a:t>These are not in the current House proposal</a:t>
            </a:r>
          </a:p>
          <a:p>
            <a:pPr lvl="1"/>
            <a:endParaRPr lang="en-US" sz="3200" b="1" dirty="0"/>
          </a:p>
          <a:p>
            <a:pPr lvl="1"/>
            <a:endParaRPr lang="en-US" sz="2000" dirty="0"/>
          </a:p>
          <a:p>
            <a:endParaRPr lang="en-US" dirty="0"/>
          </a:p>
          <a:p>
            <a:pPr lvl="1"/>
            <a:endParaRPr lang="en-US" dirty="0"/>
          </a:p>
          <a:p>
            <a:pPr lvl="1"/>
            <a:endParaRPr lang="en-US" dirty="0"/>
          </a:p>
        </p:txBody>
      </p:sp>
    </p:spTree>
    <p:extLst>
      <p:ext uri="{BB962C8B-B14F-4D97-AF65-F5344CB8AC3E}">
        <p14:creationId xmlns:p14="http://schemas.microsoft.com/office/powerpoint/2010/main" val="3234103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solidFill>
                  <a:srgbClr val="FF0000"/>
                </a:solidFill>
              </a:rPr>
              <a:t>Valuation Rules </a:t>
            </a:r>
            <a:r>
              <a:rPr lang="en-US" b="1" dirty="0"/>
              <a:t>– New Section 2031(d)</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p:txBody>
          <a:bodyPr/>
          <a:lstStyle/>
          <a:p>
            <a:r>
              <a:rPr lang="en-US" b="1" dirty="0"/>
              <a:t>“Non-Business Assets:”</a:t>
            </a:r>
          </a:p>
          <a:p>
            <a:pPr lvl="1"/>
            <a:r>
              <a:rPr lang="en-US" b="1" dirty="0"/>
              <a:t>Held for the production or collection of income, and</a:t>
            </a:r>
          </a:p>
          <a:p>
            <a:pPr lvl="1"/>
            <a:r>
              <a:rPr lang="en-US" b="1" dirty="0"/>
              <a:t>Not used in the </a:t>
            </a:r>
            <a:r>
              <a:rPr lang="en-US" b="1" u="sng" dirty="0"/>
              <a:t>active</a:t>
            </a:r>
            <a:r>
              <a:rPr lang="en-US" b="1" dirty="0"/>
              <a:t> conduct of a trade or business.</a:t>
            </a:r>
          </a:p>
          <a:p>
            <a:pPr lvl="1"/>
            <a:endParaRPr lang="en-US" b="1" dirty="0"/>
          </a:p>
          <a:p>
            <a:r>
              <a:rPr lang="en-US" sz="2400" b="1" dirty="0"/>
              <a:t>Certain “Passive Assets” can be treated as business assets if used in the active conduct of a trade or business:</a:t>
            </a:r>
          </a:p>
          <a:p>
            <a:pPr lvl="1"/>
            <a:r>
              <a:rPr lang="en-US" sz="2000" b="1" dirty="0"/>
              <a:t>Certain hedges</a:t>
            </a:r>
          </a:p>
          <a:p>
            <a:pPr lvl="1"/>
            <a:r>
              <a:rPr lang="en-US" sz="2000" b="1" dirty="0"/>
              <a:t>Real property trades or business in which the transferor materially participates</a:t>
            </a:r>
          </a:p>
          <a:p>
            <a:pPr lvl="1"/>
            <a:endParaRPr lang="en-US" sz="2000" b="1" dirty="0"/>
          </a:p>
          <a:p>
            <a:r>
              <a:rPr lang="en-US" sz="2400" b="1" dirty="0"/>
              <a:t>Additional exception for “reasonably required” working capital</a:t>
            </a:r>
          </a:p>
          <a:p>
            <a:endParaRPr lang="en-US" sz="2400" b="1" dirty="0"/>
          </a:p>
          <a:p>
            <a:pPr lvl="1"/>
            <a:endParaRPr lang="en-US" sz="2000" dirty="0"/>
          </a:p>
          <a:p>
            <a:endParaRPr lang="en-US" dirty="0"/>
          </a:p>
          <a:p>
            <a:pPr lvl="1"/>
            <a:endParaRPr lang="en-US" dirty="0"/>
          </a:p>
          <a:p>
            <a:pPr lvl="1"/>
            <a:endParaRPr lang="en-US" dirty="0"/>
          </a:p>
        </p:txBody>
      </p:sp>
    </p:spTree>
    <p:extLst>
      <p:ext uri="{BB962C8B-B14F-4D97-AF65-F5344CB8AC3E}">
        <p14:creationId xmlns:p14="http://schemas.microsoft.com/office/powerpoint/2010/main" val="353884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normAutofit/>
          </a:bodyPr>
          <a:lstStyle/>
          <a:p>
            <a:pPr algn="ctr"/>
            <a:r>
              <a:rPr lang="en-US" dirty="0">
                <a:solidFill>
                  <a:srgbClr val="FF0000"/>
                </a:solidFill>
              </a:rPr>
              <a:t>Don’t Think All Democrats Will Go Quietly</a:t>
            </a: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825625"/>
            <a:ext cx="10515600" cy="4315683"/>
          </a:xfrm>
        </p:spPr>
        <p:txBody>
          <a:bodyPr>
            <a:normAutofit/>
          </a:bodyPr>
          <a:lstStyle/>
          <a:p>
            <a:endParaRPr lang="en-US" sz="4400" dirty="0"/>
          </a:p>
          <a:p>
            <a:pPr marL="0" indent="0" algn="ctr">
              <a:buNone/>
            </a:pPr>
            <a:r>
              <a:rPr lang="en-US" sz="4400" dirty="0"/>
              <a:t>“It </a:t>
            </a:r>
            <a:r>
              <a:rPr lang="en-US" sz="4400" dirty="0" err="1"/>
              <a:t>Ain’t</a:t>
            </a:r>
            <a:r>
              <a:rPr lang="en-US" sz="4400" dirty="0"/>
              <a:t> Over Till It’s Over”</a:t>
            </a:r>
          </a:p>
        </p:txBody>
      </p:sp>
    </p:spTree>
    <p:extLst>
      <p:ext uri="{BB962C8B-B14F-4D97-AF65-F5344CB8AC3E}">
        <p14:creationId xmlns:p14="http://schemas.microsoft.com/office/powerpoint/2010/main" val="3755838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solidFill>
                  <a:srgbClr val="FF0000"/>
                </a:solidFill>
              </a:rPr>
              <a:t>Valuation Rules </a:t>
            </a:r>
            <a:r>
              <a:rPr lang="en-US" b="1" dirty="0"/>
              <a:t>– New Section 2031(d)</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p:txBody>
          <a:bodyPr/>
          <a:lstStyle/>
          <a:p>
            <a:r>
              <a:rPr lang="en-US" sz="3200" b="1" dirty="0"/>
              <a:t>Look-thru rule:</a:t>
            </a:r>
          </a:p>
          <a:p>
            <a:pPr lvl="1"/>
            <a:r>
              <a:rPr lang="en-US" sz="3200" b="1" dirty="0"/>
              <a:t>Designed to prevent any discount for non-business assets held in a lower-tier entity </a:t>
            </a:r>
          </a:p>
          <a:p>
            <a:pPr lvl="1"/>
            <a:r>
              <a:rPr lang="en-US" sz="3200" b="1" dirty="0"/>
              <a:t>10% ownership interest threshold</a:t>
            </a:r>
          </a:p>
          <a:p>
            <a:pPr lvl="1"/>
            <a:r>
              <a:rPr lang="en-US" sz="3200" b="1" dirty="0"/>
              <a:t>The upper-tier entity is treated as if directly owning its ratable share of the lower-tier entity’s assets</a:t>
            </a:r>
          </a:p>
          <a:p>
            <a:endParaRPr lang="en-US" dirty="0"/>
          </a:p>
          <a:p>
            <a:pPr lvl="1"/>
            <a:endParaRPr lang="en-US" dirty="0"/>
          </a:p>
          <a:p>
            <a:pPr lvl="1"/>
            <a:endParaRPr lang="en-US" dirty="0"/>
          </a:p>
        </p:txBody>
      </p:sp>
    </p:spTree>
    <p:extLst>
      <p:ext uri="{BB962C8B-B14F-4D97-AF65-F5344CB8AC3E}">
        <p14:creationId xmlns:p14="http://schemas.microsoft.com/office/powerpoint/2010/main" val="971451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t>Valuation Rules</a:t>
            </a:r>
            <a:endParaRPr lang="en-US" dirty="0"/>
          </a:p>
        </p:txBody>
      </p:sp>
      <p:graphicFrame>
        <p:nvGraphicFramePr>
          <p:cNvPr id="9" name="Table 4">
            <a:extLst>
              <a:ext uri="{FF2B5EF4-FFF2-40B4-BE49-F238E27FC236}">
                <a16:creationId xmlns:a16="http://schemas.microsoft.com/office/drawing/2014/main" id="{961AA6B2-962D-4F38-990C-F9DC6D3C4337}"/>
              </a:ext>
            </a:extLst>
          </p:cNvPr>
          <p:cNvGraphicFramePr>
            <a:graphicFrameLocks noGrp="1"/>
          </p:cNvGraphicFramePr>
          <p:nvPr>
            <p:extLst>
              <p:ext uri="{D42A27DB-BD31-4B8C-83A1-F6EECF244321}">
                <p14:modId xmlns:p14="http://schemas.microsoft.com/office/powerpoint/2010/main" val="2869703357"/>
              </p:ext>
            </p:extLst>
          </p:nvPr>
        </p:nvGraphicFramePr>
        <p:xfrm>
          <a:off x="1609724" y="2815431"/>
          <a:ext cx="7877175" cy="2966242"/>
        </p:xfrm>
        <a:graphic>
          <a:graphicData uri="http://schemas.openxmlformats.org/drawingml/2006/table">
            <a:tbl>
              <a:tblPr firstRow="1" bandRow="1">
                <a:tableStyleId>{2D5ABB26-0587-4C30-8999-92F81FD0307C}</a:tableStyleId>
              </a:tblPr>
              <a:tblGrid>
                <a:gridCol w="3490236">
                  <a:extLst>
                    <a:ext uri="{9D8B030D-6E8A-4147-A177-3AD203B41FA5}">
                      <a16:colId xmlns:a16="http://schemas.microsoft.com/office/drawing/2014/main" val="2796838767"/>
                    </a:ext>
                  </a:extLst>
                </a:gridCol>
                <a:gridCol w="2268651">
                  <a:extLst>
                    <a:ext uri="{9D8B030D-6E8A-4147-A177-3AD203B41FA5}">
                      <a16:colId xmlns:a16="http://schemas.microsoft.com/office/drawing/2014/main" val="3110963682"/>
                    </a:ext>
                  </a:extLst>
                </a:gridCol>
                <a:gridCol w="2118288">
                  <a:extLst>
                    <a:ext uri="{9D8B030D-6E8A-4147-A177-3AD203B41FA5}">
                      <a16:colId xmlns:a16="http://schemas.microsoft.com/office/drawing/2014/main" val="3486365934"/>
                    </a:ext>
                  </a:extLst>
                </a:gridCol>
              </a:tblGrid>
              <a:tr h="465668">
                <a:tc>
                  <a:txBody>
                    <a:bodyPr/>
                    <a:lstStyle/>
                    <a:p>
                      <a:endParaRPr lang="en-US" dirty="0"/>
                    </a:p>
                  </a:txBody>
                  <a:tcPr/>
                </a:tc>
                <a:tc>
                  <a:txBody>
                    <a:bodyPr/>
                    <a:lstStyle/>
                    <a:p>
                      <a:pPr algn="r"/>
                      <a:r>
                        <a:rPr lang="en-US" dirty="0"/>
                        <a:t>Before Enactment</a:t>
                      </a:r>
                    </a:p>
                  </a:txBody>
                  <a:tcPr>
                    <a:solidFill>
                      <a:schemeClr val="accent5">
                        <a:lumMod val="20000"/>
                        <a:lumOff val="80000"/>
                      </a:schemeClr>
                    </a:solidFill>
                  </a:tcPr>
                </a:tc>
                <a:tc>
                  <a:txBody>
                    <a:bodyPr/>
                    <a:lstStyle/>
                    <a:p>
                      <a:pPr algn="r"/>
                      <a:r>
                        <a:rPr lang="en-US" dirty="0"/>
                        <a:t>After Enactment</a:t>
                      </a:r>
                    </a:p>
                  </a:txBody>
                  <a:tcPr>
                    <a:solidFill>
                      <a:schemeClr val="accent5">
                        <a:lumMod val="20000"/>
                        <a:lumOff val="80000"/>
                      </a:schemeClr>
                    </a:solidFill>
                  </a:tcPr>
                </a:tc>
                <a:extLst>
                  <a:ext uri="{0D108BD9-81ED-4DB2-BD59-A6C34878D82A}">
                    <a16:rowId xmlns:a16="http://schemas.microsoft.com/office/drawing/2014/main" val="196764796"/>
                  </a:ext>
                </a:extLst>
              </a:tr>
              <a:tr h="465668">
                <a:tc>
                  <a:txBody>
                    <a:bodyPr/>
                    <a:lstStyle/>
                    <a:p>
                      <a:pPr algn="r"/>
                      <a:r>
                        <a:rPr lang="en-US" dirty="0"/>
                        <a:t>Gross Value</a:t>
                      </a:r>
                    </a:p>
                  </a:txBody>
                  <a:tcPr/>
                </a:tc>
                <a:tc>
                  <a:txBody>
                    <a:bodyPr/>
                    <a:lstStyle/>
                    <a:p>
                      <a:pPr algn="r"/>
                      <a:r>
                        <a:rPr lang="en-US" dirty="0"/>
                        <a:t>$10,000,000</a:t>
                      </a:r>
                    </a:p>
                  </a:txBody>
                  <a:tcPr/>
                </a:tc>
                <a:tc>
                  <a:txBody>
                    <a:bodyPr/>
                    <a:lstStyle/>
                    <a:p>
                      <a:pPr algn="r"/>
                      <a:r>
                        <a:rPr lang="en-US" dirty="0"/>
                        <a:t>$10,000,000</a:t>
                      </a:r>
                    </a:p>
                  </a:txBody>
                  <a:tcPr/>
                </a:tc>
                <a:extLst>
                  <a:ext uri="{0D108BD9-81ED-4DB2-BD59-A6C34878D82A}">
                    <a16:rowId xmlns:a16="http://schemas.microsoft.com/office/drawing/2014/main" val="1183058020"/>
                  </a:ext>
                </a:extLst>
              </a:tr>
              <a:tr h="465668">
                <a:tc>
                  <a:txBody>
                    <a:bodyPr/>
                    <a:lstStyle/>
                    <a:p>
                      <a:pPr algn="r"/>
                      <a:r>
                        <a:rPr lang="en-US" dirty="0"/>
                        <a:t>Marketability Adjustment</a:t>
                      </a:r>
                    </a:p>
                  </a:txBody>
                  <a:tcPr/>
                </a:tc>
                <a:tc>
                  <a:txBody>
                    <a:bodyPr/>
                    <a:lstStyle/>
                    <a:p>
                      <a:pPr algn="r"/>
                      <a:r>
                        <a:rPr lang="en-US" dirty="0"/>
                        <a:t>(2,000,000)</a:t>
                      </a:r>
                    </a:p>
                  </a:txBody>
                  <a:tcPr/>
                </a:tc>
                <a:tc>
                  <a:txBody>
                    <a:bodyPr/>
                    <a:lstStyle/>
                    <a:p>
                      <a:pPr algn="r"/>
                      <a:r>
                        <a:rPr lang="en-US" dirty="0"/>
                        <a:t>(0)</a:t>
                      </a:r>
                    </a:p>
                  </a:txBody>
                  <a:tcPr/>
                </a:tc>
                <a:extLst>
                  <a:ext uri="{0D108BD9-81ED-4DB2-BD59-A6C34878D82A}">
                    <a16:rowId xmlns:a16="http://schemas.microsoft.com/office/drawing/2014/main" val="3482908258"/>
                  </a:ext>
                </a:extLst>
              </a:tr>
              <a:tr h="465668">
                <a:tc>
                  <a:txBody>
                    <a:bodyPr/>
                    <a:lstStyle/>
                    <a:p>
                      <a:pPr algn="r"/>
                      <a:r>
                        <a:rPr lang="en-US" dirty="0"/>
                        <a:t>Minority Interest Adjustment</a:t>
                      </a:r>
                    </a:p>
                  </a:txBody>
                  <a:tcPr/>
                </a:tc>
                <a:tc>
                  <a:txBody>
                    <a:bodyPr/>
                    <a:lstStyle/>
                    <a:p>
                      <a:pPr algn="r"/>
                      <a:r>
                        <a:rPr lang="en-US" dirty="0"/>
                        <a:t>(1,200,000)</a:t>
                      </a:r>
                    </a:p>
                  </a:txBody>
                  <a:tcPr>
                    <a:lnB w="12700" cap="flat" cmpd="sng" algn="ctr">
                      <a:solidFill>
                        <a:schemeClr val="tx1"/>
                      </a:solidFill>
                      <a:prstDash val="solid"/>
                      <a:round/>
                      <a:headEnd type="none" w="med" len="med"/>
                      <a:tailEnd type="none" w="med" len="med"/>
                    </a:lnB>
                  </a:tcPr>
                </a:tc>
                <a:tc>
                  <a:txBody>
                    <a:bodyPr/>
                    <a:lstStyle/>
                    <a:p>
                      <a:pPr algn="r"/>
                      <a:r>
                        <a:rPr lang="en-US"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015025"/>
                  </a:ext>
                </a:extLst>
              </a:tr>
              <a:tr h="465668">
                <a:tc>
                  <a:txBody>
                    <a:bodyPr/>
                    <a:lstStyle/>
                    <a:p>
                      <a:pPr algn="r"/>
                      <a:r>
                        <a:rPr lang="en-US" dirty="0"/>
                        <a:t>Net Value</a:t>
                      </a:r>
                    </a:p>
                  </a:txBody>
                  <a:tcPr/>
                </a:tc>
                <a:tc>
                  <a:txBody>
                    <a:bodyPr/>
                    <a:lstStyle/>
                    <a:p>
                      <a:pPr algn="r"/>
                      <a:r>
                        <a:rPr lang="en-US" dirty="0"/>
                        <a:t>$6,800,000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$10,000,000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709660"/>
                  </a:ext>
                </a:extLst>
              </a:tr>
              <a:tr h="172234">
                <a:tc>
                  <a:txBody>
                    <a:bodyPr/>
                    <a:lstStyle/>
                    <a:p>
                      <a:pPr algn="r"/>
                      <a:endParaRPr lang="en-US" sz="300" dirty="0"/>
                    </a:p>
                  </a:txBody>
                  <a:tcPr/>
                </a:tc>
                <a:tc>
                  <a:txBody>
                    <a:bodyPr/>
                    <a:lstStyle/>
                    <a:p>
                      <a:pPr algn="r"/>
                      <a:endParaRPr lang="en-US" sz="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5275033"/>
                  </a:ext>
                </a:extLst>
              </a:tr>
              <a:tr h="465668">
                <a:tc>
                  <a:txBody>
                    <a:bodyPr/>
                    <a:lstStyle/>
                    <a:p>
                      <a:pPr algn="r"/>
                      <a:r>
                        <a:rPr lang="en-US" dirty="0"/>
                        <a:t>Estate Tax @ 40%</a:t>
                      </a:r>
                    </a:p>
                  </a:txBody>
                  <a:tcPr/>
                </a:tc>
                <a:tc>
                  <a:txBody>
                    <a:bodyPr/>
                    <a:lstStyle/>
                    <a:p>
                      <a:pPr algn="r"/>
                      <a:r>
                        <a:rPr lang="en-US" dirty="0"/>
                        <a:t>$2,720,000</a:t>
                      </a:r>
                    </a:p>
                  </a:txBody>
                  <a:tcPr>
                    <a:lnT w="12700" cap="flat" cmpd="sng" algn="ctr">
                      <a:solidFill>
                        <a:schemeClr val="tx1"/>
                      </a:solidFill>
                      <a:prstDash val="solid"/>
                      <a:round/>
                      <a:headEnd type="none" w="med" len="med"/>
                      <a:tailEnd type="none" w="med" len="med"/>
                    </a:lnT>
                    <a:solidFill>
                      <a:srgbClr val="FFFF00"/>
                    </a:solidFill>
                  </a:tcPr>
                </a:tc>
                <a:tc>
                  <a:txBody>
                    <a:bodyPr/>
                    <a:lstStyle/>
                    <a:p>
                      <a:pPr algn="r"/>
                      <a:r>
                        <a:rPr lang="en-US" dirty="0"/>
                        <a:t>$4,000,000</a:t>
                      </a:r>
                    </a:p>
                  </a:txBody>
                  <a:tcP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543762580"/>
                  </a:ext>
                </a:extLst>
              </a:tr>
            </a:tbl>
          </a:graphicData>
        </a:graphic>
      </p:graphicFrame>
      <p:sp>
        <p:nvSpPr>
          <p:cNvPr id="10" name="Title 1">
            <a:extLst>
              <a:ext uri="{FF2B5EF4-FFF2-40B4-BE49-F238E27FC236}">
                <a16:creationId xmlns:a16="http://schemas.microsoft.com/office/drawing/2014/main" id="{3CF9DD87-56FE-4B92-85CD-83389FEAD647}"/>
              </a:ext>
            </a:extLst>
          </p:cNvPr>
          <p:cNvSpPr txBox="1">
            <a:spLocks/>
          </p:cNvSpPr>
          <p:nvPr/>
        </p:nvSpPr>
        <p:spPr bwMode="auto">
          <a:xfrm>
            <a:off x="1857375" y="1712851"/>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i="1" dirty="0">
                <a:solidFill>
                  <a:srgbClr val="FF0000"/>
                </a:solidFill>
              </a:rPr>
              <a:t>Example (Using only 20% discounts)</a:t>
            </a:r>
          </a:p>
        </p:txBody>
      </p:sp>
    </p:spTree>
    <p:extLst>
      <p:ext uri="{BB962C8B-B14F-4D97-AF65-F5344CB8AC3E}">
        <p14:creationId xmlns:p14="http://schemas.microsoft.com/office/powerpoint/2010/main" val="104811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t>Valuation Rules</a:t>
            </a:r>
            <a:endParaRPr lang="en-US" dirty="0"/>
          </a:p>
        </p:txBody>
      </p:sp>
      <p:sp>
        <p:nvSpPr>
          <p:cNvPr id="10" name="Title 1">
            <a:extLst>
              <a:ext uri="{FF2B5EF4-FFF2-40B4-BE49-F238E27FC236}">
                <a16:creationId xmlns:a16="http://schemas.microsoft.com/office/drawing/2014/main" id="{3CF9DD87-56FE-4B92-85CD-83389FEAD647}"/>
              </a:ext>
            </a:extLst>
          </p:cNvPr>
          <p:cNvSpPr txBox="1">
            <a:spLocks/>
          </p:cNvSpPr>
          <p:nvPr/>
        </p:nvSpPr>
        <p:spPr bwMode="auto">
          <a:xfrm>
            <a:off x="2162174" y="138588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i="1" dirty="0">
                <a:solidFill>
                  <a:srgbClr val="FF0000"/>
                </a:solidFill>
              </a:rPr>
              <a:t>Example/Summary</a:t>
            </a:r>
          </a:p>
        </p:txBody>
      </p:sp>
      <p:graphicFrame>
        <p:nvGraphicFramePr>
          <p:cNvPr id="6" name="Table 4">
            <a:extLst>
              <a:ext uri="{FF2B5EF4-FFF2-40B4-BE49-F238E27FC236}">
                <a16:creationId xmlns:a16="http://schemas.microsoft.com/office/drawing/2014/main" id="{1A7B901A-4177-4E7C-BA67-1F0D82AA87F2}"/>
              </a:ext>
            </a:extLst>
          </p:cNvPr>
          <p:cNvGraphicFramePr>
            <a:graphicFrameLocks noGrp="1"/>
          </p:cNvGraphicFramePr>
          <p:nvPr>
            <p:extLst>
              <p:ext uri="{D42A27DB-BD31-4B8C-83A1-F6EECF244321}">
                <p14:modId xmlns:p14="http://schemas.microsoft.com/office/powerpoint/2010/main" val="2372746530"/>
              </p:ext>
            </p:extLst>
          </p:nvPr>
        </p:nvGraphicFramePr>
        <p:xfrm>
          <a:off x="1529536" y="2021244"/>
          <a:ext cx="9132927" cy="4179531"/>
        </p:xfrm>
        <a:graphic>
          <a:graphicData uri="http://schemas.openxmlformats.org/drawingml/2006/table">
            <a:tbl>
              <a:tblPr firstRow="1" bandRow="1"/>
              <a:tblGrid>
                <a:gridCol w="1918133">
                  <a:extLst>
                    <a:ext uri="{9D8B030D-6E8A-4147-A177-3AD203B41FA5}">
                      <a16:colId xmlns:a16="http://schemas.microsoft.com/office/drawing/2014/main" val="3700170305"/>
                    </a:ext>
                  </a:extLst>
                </a:gridCol>
                <a:gridCol w="1418006">
                  <a:extLst>
                    <a:ext uri="{9D8B030D-6E8A-4147-A177-3AD203B41FA5}">
                      <a16:colId xmlns:a16="http://schemas.microsoft.com/office/drawing/2014/main" val="3716650269"/>
                    </a:ext>
                  </a:extLst>
                </a:gridCol>
                <a:gridCol w="1516491">
                  <a:extLst>
                    <a:ext uri="{9D8B030D-6E8A-4147-A177-3AD203B41FA5}">
                      <a16:colId xmlns:a16="http://schemas.microsoft.com/office/drawing/2014/main" val="2440955404"/>
                    </a:ext>
                  </a:extLst>
                </a:gridCol>
                <a:gridCol w="1895614">
                  <a:extLst>
                    <a:ext uri="{9D8B030D-6E8A-4147-A177-3AD203B41FA5}">
                      <a16:colId xmlns:a16="http://schemas.microsoft.com/office/drawing/2014/main" val="3210818408"/>
                    </a:ext>
                  </a:extLst>
                </a:gridCol>
                <a:gridCol w="2384683">
                  <a:extLst>
                    <a:ext uri="{9D8B030D-6E8A-4147-A177-3AD203B41FA5}">
                      <a16:colId xmlns:a16="http://schemas.microsoft.com/office/drawing/2014/main" val="157153726"/>
                    </a:ext>
                  </a:extLst>
                </a:gridCol>
              </a:tblGrid>
              <a:tr h="105377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t>Operation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t>Trade or Business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t>Owned by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t>Marketability</a:t>
                      </a:r>
                    </a:p>
                    <a:p>
                      <a:pPr algn="ctr"/>
                      <a:r>
                        <a:rPr lang="en-US" dirty="0"/>
                        <a:t>Discount</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t>Subtract out Non-Business Assets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4021320010"/>
                  </a:ext>
                </a:extLst>
              </a:tr>
              <a:tr h="56741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Automobile Dealership</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Yes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Family Members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3529145766"/>
                  </a:ext>
                </a:extLst>
              </a:tr>
              <a:tr h="105377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Apartment Building – Material Participation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Family Members</a:t>
                      </a:r>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602240268"/>
                  </a:ext>
                </a:extLst>
              </a:tr>
              <a:tr h="12969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Triple Net Lease Real Estate – No Material Participation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No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Family Members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 – entire enterprise treated as a non-business asset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846303020"/>
                  </a:ext>
                </a:extLst>
              </a:tr>
            </a:tbl>
          </a:graphicData>
        </a:graphic>
      </p:graphicFrame>
    </p:spTree>
    <p:extLst>
      <p:ext uri="{BB962C8B-B14F-4D97-AF65-F5344CB8AC3E}">
        <p14:creationId xmlns:p14="http://schemas.microsoft.com/office/powerpoint/2010/main" val="535391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690688"/>
            <a:ext cx="10839450" cy="4005263"/>
          </a:xfrm>
        </p:spPr>
        <p:txBody>
          <a:bodyPr>
            <a:normAutofit/>
          </a:bodyPr>
          <a:lstStyle/>
          <a:p>
            <a:r>
              <a:rPr lang="en-US" dirty="0"/>
              <a:t>Contribution Limits for Taxpayers with Large Balances – </a:t>
            </a:r>
            <a:r>
              <a:rPr lang="en-US" b="1" i="1" dirty="0"/>
              <a:t>New</a:t>
            </a:r>
            <a:r>
              <a:rPr lang="en-US" b="1" dirty="0"/>
              <a:t> Sec. 409B</a:t>
            </a:r>
          </a:p>
          <a:p>
            <a:pPr lvl="1">
              <a:buFont typeface="Calibri" panose="020F0502020204030204" pitchFamily="34" charset="0"/>
              <a:buChar char="–"/>
            </a:pPr>
            <a:r>
              <a:rPr lang="en-US" dirty="0"/>
              <a:t>Annual additions (any contributions) are prohibited if the taxpayer has an excessive balance, </a:t>
            </a:r>
            <a:r>
              <a:rPr lang="en-US" u="sng" dirty="0"/>
              <a:t>effective after 12/31/21</a:t>
            </a:r>
            <a:r>
              <a:rPr lang="en-US" dirty="0"/>
              <a:t>.</a:t>
            </a:r>
          </a:p>
          <a:p>
            <a:pPr lvl="1">
              <a:buFont typeface="Calibri" panose="020F0502020204030204" pitchFamily="34" charset="0"/>
              <a:buChar char="–"/>
            </a:pPr>
            <a:r>
              <a:rPr lang="en-US" dirty="0"/>
              <a:t>However, the limit would only apply to taxpayers with AGI in excess of the following thresholds (and if the taxpayer is already receiving RMDs, the taxpayer may not be able to keep income below these thresholds):</a:t>
            </a:r>
          </a:p>
        </p:txBody>
      </p:sp>
      <p:graphicFrame>
        <p:nvGraphicFramePr>
          <p:cNvPr id="3" name="Object 2">
            <a:extLst>
              <a:ext uri="{FF2B5EF4-FFF2-40B4-BE49-F238E27FC236}">
                <a16:creationId xmlns:a16="http://schemas.microsoft.com/office/drawing/2014/main" id="{2B786AC6-C02C-48BC-8D08-85EB7DFFABE3}"/>
              </a:ext>
            </a:extLst>
          </p:cNvPr>
          <p:cNvGraphicFramePr>
            <a:graphicFrameLocks noChangeAspect="1"/>
          </p:cNvGraphicFramePr>
          <p:nvPr>
            <p:extLst>
              <p:ext uri="{D42A27DB-BD31-4B8C-83A1-F6EECF244321}">
                <p14:modId xmlns:p14="http://schemas.microsoft.com/office/powerpoint/2010/main" val="2682697124"/>
              </p:ext>
            </p:extLst>
          </p:nvPr>
        </p:nvGraphicFramePr>
        <p:xfrm>
          <a:off x="2761861" y="3916493"/>
          <a:ext cx="4950769" cy="1779458"/>
        </p:xfrm>
        <a:graphic>
          <a:graphicData uri="http://schemas.openxmlformats.org/presentationml/2006/ole">
            <mc:AlternateContent xmlns:mc="http://schemas.openxmlformats.org/markup-compatibility/2006">
              <mc:Choice xmlns:v="urn:schemas-microsoft-com:vml" Requires="v">
                <p:oleObj name="Worksheet" r:id="rId2" imgW="2676531" imgH="961957" progId="Excel.Sheet.12">
                  <p:embed/>
                </p:oleObj>
              </mc:Choice>
              <mc:Fallback>
                <p:oleObj name="Worksheet" r:id="rId2" imgW="2676531" imgH="961957" progId="Excel.Sheet.12">
                  <p:embed/>
                  <p:pic>
                    <p:nvPicPr>
                      <p:cNvPr id="3" name="Object 2">
                        <a:extLst>
                          <a:ext uri="{FF2B5EF4-FFF2-40B4-BE49-F238E27FC236}">
                            <a16:creationId xmlns:a16="http://schemas.microsoft.com/office/drawing/2014/main" id="{2B786AC6-C02C-48BC-8D08-85EB7DFFABE3}"/>
                          </a:ext>
                        </a:extLst>
                      </p:cNvPr>
                      <p:cNvPicPr/>
                      <p:nvPr/>
                    </p:nvPicPr>
                    <p:blipFill>
                      <a:blip r:embed="rId3"/>
                      <a:stretch>
                        <a:fillRect/>
                      </a:stretch>
                    </p:blipFill>
                    <p:spPr>
                      <a:xfrm>
                        <a:off x="2761861" y="3916493"/>
                        <a:ext cx="4950769" cy="177945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D5AC165-3496-4063-8558-BE977EEF541D}"/>
              </a:ext>
            </a:extLst>
          </p:cNvPr>
          <p:cNvSpPr txBox="1"/>
          <p:nvPr/>
        </p:nvSpPr>
        <p:spPr>
          <a:xfrm>
            <a:off x="9292171" y="4566741"/>
            <a:ext cx="2137125" cy="923330"/>
          </a:xfrm>
          <a:prstGeom prst="rect">
            <a:avLst/>
          </a:prstGeom>
          <a:noFill/>
        </p:spPr>
        <p:txBody>
          <a:bodyPr wrap="none" rtlCol="0">
            <a:spAutoFit/>
          </a:bodyPr>
          <a:lstStyle/>
          <a:p>
            <a:pPr algn="ctr"/>
            <a:r>
              <a:rPr lang="en-US" b="1" i="1" dirty="0">
                <a:solidFill>
                  <a:srgbClr val="FF0000"/>
                </a:solidFill>
              </a:rPr>
              <a:t>All figures would be </a:t>
            </a:r>
          </a:p>
          <a:p>
            <a:pPr algn="ctr"/>
            <a:r>
              <a:rPr lang="en-US" b="1" i="1" dirty="0">
                <a:solidFill>
                  <a:srgbClr val="FF0000"/>
                </a:solidFill>
              </a:rPr>
              <a:t>adjusted annually </a:t>
            </a:r>
          </a:p>
          <a:p>
            <a:pPr algn="ctr"/>
            <a:r>
              <a:rPr lang="en-US" b="1" i="1" dirty="0">
                <a:solidFill>
                  <a:srgbClr val="FF0000"/>
                </a:solidFill>
              </a:rPr>
              <a:t>for inflation.</a:t>
            </a:r>
          </a:p>
        </p:txBody>
      </p:sp>
    </p:spTree>
    <p:extLst>
      <p:ext uri="{BB962C8B-B14F-4D97-AF65-F5344CB8AC3E}">
        <p14:creationId xmlns:p14="http://schemas.microsoft.com/office/powerpoint/2010/main" val="2440278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690688"/>
            <a:ext cx="10839450" cy="4462462"/>
          </a:xfrm>
        </p:spPr>
        <p:txBody>
          <a:bodyPr>
            <a:normAutofit fontScale="92500"/>
          </a:bodyPr>
          <a:lstStyle/>
          <a:p>
            <a:r>
              <a:rPr lang="en-US" dirty="0"/>
              <a:t>Contribution Limits for Taxpayers with Large Balances – </a:t>
            </a:r>
            <a:r>
              <a:rPr lang="en-US" b="1" i="1" dirty="0"/>
              <a:t>New</a:t>
            </a:r>
            <a:r>
              <a:rPr lang="en-US" b="1" dirty="0"/>
              <a:t> Sec. 409B</a:t>
            </a:r>
          </a:p>
          <a:p>
            <a:pPr lvl="1">
              <a:buFont typeface="Calibri" panose="020F0502020204030204" pitchFamily="34" charset="0"/>
              <a:buChar char="–"/>
            </a:pPr>
            <a:r>
              <a:rPr lang="en-US" dirty="0"/>
              <a:t>This applies to a tax year when total defined contribution plan and IRA accumulations exceeds $10,000,000 (the applicable threshold) on 12/31 of the prior year.</a:t>
            </a:r>
          </a:p>
          <a:p>
            <a:pPr lvl="1">
              <a:buFont typeface="Calibri" panose="020F0502020204030204" pitchFamily="34" charset="0"/>
              <a:buChar char="–"/>
            </a:pPr>
            <a:endParaRPr lang="en-US" dirty="0"/>
          </a:p>
          <a:p>
            <a:pPr lvl="1">
              <a:buFont typeface="Calibri" panose="020F0502020204030204" pitchFamily="34" charset="0"/>
              <a:buChar char="–"/>
            </a:pPr>
            <a:r>
              <a:rPr lang="en-US" dirty="0"/>
              <a:t>Rollovers would not be considered an addition</a:t>
            </a:r>
          </a:p>
          <a:p>
            <a:pPr marL="457200" lvl="1" indent="0">
              <a:buNone/>
            </a:pPr>
            <a:endParaRPr lang="en-US" dirty="0"/>
          </a:p>
          <a:p>
            <a:pPr lvl="1">
              <a:buFont typeface="Calibri" panose="020F0502020204030204" pitchFamily="34" charset="0"/>
              <a:buChar char="–"/>
            </a:pPr>
            <a:r>
              <a:rPr lang="en-US" dirty="0"/>
              <a:t>Accounts acquired by death or divorce or separation would not be considered an addition</a:t>
            </a:r>
          </a:p>
          <a:p>
            <a:pPr lvl="1">
              <a:buFont typeface="Calibri" panose="020F0502020204030204" pitchFamily="34" charset="0"/>
              <a:buChar char="–"/>
            </a:pPr>
            <a:endParaRPr lang="en-US" dirty="0"/>
          </a:p>
          <a:p>
            <a:pPr lvl="1">
              <a:buFont typeface="Calibri" panose="020F0502020204030204" pitchFamily="34" charset="0"/>
              <a:buChar char="–"/>
            </a:pPr>
            <a:r>
              <a:rPr lang="en-US" dirty="0"/>
              <a:t>Additional reporting requirements imposed on accounts in excess of $2,500,000</a:t>
            </a:r>
          </a:p>
          <a:p>
            <a:pPr lvl="1">
              <a:buFont typeface="Calibri" panose="020F0502020204030204" pitchFamily="34" charset="0"/>
              <a:buChar char="–"/>
            </a:pPr>
            <a:endParaRPr lang="en-US" dirty="0"/>
          </a:p>
          <a:p>
            <a:pPr lvl="1">
              <a:buFont typeface="Calibri" panose="020F0502020204030204" pitchFamily="34" charset="0"/>
              <a:buChar char="–"/>
            </a:pPr>
            <a:r>
              <a:rPr lang="en-US" dirty="0"/>
              <a:t>Section 4973(</a:t>
            </a:r>
            <a:r>
              <a:rPr lang="en-US" dirty="0" err="1"/>
              <a:t>i</a:t>
            </a:r>
            <a:r>
              <a:rPr lang="en-US" dirty="0"/>
              <a:t>) is added to impose a 6% excise tax</a:t>
            </a:r>
          </a:p>
        </p:txBody>
      </p:sp>
    </p:spTree>
    <p:extLst>
      <p:ext uri="{BB962C8B-B14F-4D97-AF65-F5344CB8AC3E}">
        <p14:creationId xmlns:p14="http://schemas.microsoft.com/office/powerpoint/2010/main" val="3941812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Increased RMD for High-income Taxpayers with Large Balances – </a:t>
            </a:r>
            <a:r>
              <a:rPr lang="en-US" b="1" i="1" dirty="0"/>
              <a:t>New</a:t>
            </a:r>
            <a:r>
              <a:rPr lang="en-US" b="1" dirty="0"/>
              <a:t> Sec. 4971(e)</a:t>
            </a:r>
            <a:endParaRPr lang="en-US" dirty="0"/>
          </a:p>
          <a:p>
            <a:pPr lvl="1">
              <a:buFont typeface="Calibri" panose="020F0502020204030204" pitchFamily="34" charset="0"/>
              <a:buChar char="–"/>
            </a:pPr>
            <a:r>
              <a:rPr lang="en-US" dirty="0"/>
              <a:t>An additional minimum distribution will be imposed on taxpayer’s with large retirement account balances after 12/31/21.</a:t>
            </a:r>
          </a:p>
          <a:p>
            <a:pPr lvl="1">
              <a:buFont typeface="Calibri" panose="020F0502020204030204" pitchFamily="34" charset="0"/>
              <a:buChar char="–"/>
            </a:pPr>
            <a:r>
              <a:rPr lang="en-US" dirty="0"/>
              <a:t>It will apply when total defined contribution plan and IRA accumulations exceed $10,000,000 on 12/31 of the prior year.</a:t>
            </a:r>
          </a:p>
          <a:p>
            <a:pPr lvl="1">
              <a:buFont typeface="Calibri" panose="020F0502020204030204" pitchFamily="34" charset="0"/>
              <a:buChar char="–"/>
            </a:pPr>
            <a:r>
              <a:rPr lang="en-US" dirty="0"/>
              <a:t>However, these limits would only apply to high-income taxpayers:</a:t>
            </a:r>
          </a:p>
        </p:txBody>
      </p:sp>
      <p:graphicFrame>
        <p:nvGraphicFramePr>
          <p:cNvPr id="5" name="Object 4">
            <a:extLst>
              <a:ext uri="{FF2B5EF4-FFF2-40B4-BE49-F238E27FC236}">
                <a16:creationId xmlns:a16="http://schemas.microsoft.com/office/drawing/2014/main" id="{FF78E574-50EC-4B50-BF6E-6B6E52C39AD5}"/>
              </a:ext>
            </a:extLst>
          </p:cNvPr>
          <p:cNvGraphicFramePr>
            <a:graphicFrameLocks noChangeAspect="1"/>
          </p:cNvGraphicFramePr>
          <p:nvPr>
            <p:extLst>
              <p:ext uri="{D42A27DB-BD31-4B8C-83A1-F6EECF244321}">
                <p14:modId xmlns:p14="http://schemas.microsoft.com/office/powerpoint/2010/main" val="2410370244"/>
              </p:ext>
            </p:extLst>
          </p:nvPr>
        </p:nvGraphicFramePr>
        <p:xfrm>
          <a:off x="3811124" y="4588130"/>
          <a:ext cx="4795836" cy="1723770"/>
        </p:xfrm>
        <a:graphic>
          <a:graphicData uri="http://schemas.openxmlformats.org/presentationml/2006/ole">
            <mc:AlternateContent xmlns:mc="http://schemas.openxmlformats.org/markup-compatibility/2006">
              <mc:Choice xmlns:v="urn:schemas-microsoft-com:vml" Requires="v">
                <p:oleObj name="Worksheet" r:id="rId2" imgW="2676349" imgH="961911" progId="Excel.Sheet.12">
                  <p:embed/>
                </p:oleObj>
              </mc:Choice>
              <mc:Fallback>
                <p:oleObj name="Worksheet" r:id="rId2" imgW="2676349" imgH="961911" progId="Excel.Sheet.12">
                  <p:embed/>
                  <p:pic>
                    <p:nvPicPr>
                      <p:cNvPr id="5" name="Object 4">
                        <a:extLst>
                          <a:ext uri="{FF2B5EF4-FFF2-40B4-BE49-F238E27FC236}">
                            <a16:creationId xmlns:a16="http://schemas.microsoft.com/office/drawing/2014/main" id="{FF78E574-50EC-4B50-BF6E-6B6E52C39AD5}"/>
                          </a:ext>
                        </a:extLst>
                      </p:cNvPr>
                      <p:cNvPicPr/>
                      <p:nvPr/>
                    </p:nvPicPr>
                    <p:blipFill>
                      <a:blip r:embed="rId3"/>
                      <a:stretch>
                        <a:fillRect/>
                      </a:stretch>
                    </p:blipFill>
                    <p:spPr>
                      <a:xfrm>
                        <a:off x="3811124" y="4588130"/>
                        <a:ext cx="4795836" cy="1723770"/>
                      </a:xfrm>
                      <a:prstGeom prst="rect">
                        <a:avLst/>
                      </a:prstGeom>
                    </p:spPr>
                  </p:pic>
                </p:oleObj>
              </mc:Fallback>
            </mc:AlternateContent>
          </a:graphicData>
        </a:graphic>
      </p:graphicFrame>
    </p:spTree>
    <p:extLst>
      <p:ext uri="{BB962C8B-B14F-4D97-AF65-F5344CB8AC3E}">
        <p14:creationId xmlns:p14="http://schemas.microsoft.com/office/powerpoint/2010/main" val="3088633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fontScale="92500" lnSpcReduction="10000"/>
          </a:bodyPr>
          <a:lstStyle/>
          <a:p>
            <a:r>
              <a:rPr lang="en-US" sz="3000" dirty="0"/>
              <a:t>Increased RMD for High-income Taxpayers with Large Balances – </a:t>
            </a:r>
            <a:r>
              <a:rPr lang="en-US" sz="3000" b="1" i="1" dirty="0"/>
              <a:t>New</a:t>
            </a:r>
            <a:r>
              <a:rPr lang="en-US" sz="3000" b="1" dirty="0"/>
              <a:t> Sec. 4971(e):</a:t>
            </a:r>
          </a:p>
          <a:p>
            <a:endParaRPr lang="en-US" dirty="0"/>
          </a:p>
          <a:p>
            <a:pPr lvl="1">
              <a:buFont typeface="Calibri" panose="020F0502020204030204" pitchFamily="34" charset="0"/>
              <a:buChar char="–"/>
            </a:pPr>
            <a:r>
              <a:rPr lang="en-US" b="1" dirty="0"/>
              <a:t>50% Distribution Rule: </a:t>
            </a:r>
            <a:r>
              <a:rPr lang="en-US" dirty="0"/>
              <a:t>The new additional minimum distribution would generally be 50% of the amount total accumulations exceed $10M (“the applicable dollar amount”)</a:t>
            </a:r>
          </a:p>
          <a:p>
            <a:pPr lvl="1">
              <a:buFont typeface="Calibri" panose="020F0502020204030204" pitchFamily="34" charset="0"/>
              <a:buChar char="–"/>
            </a:pPr>
            <a:endParaRPr lang="en-US" dirty="0"/>
          </a:p>
          <a:p>
            <a:pPr lvl="1">
              <a:buFont typeface="Calibri" panose="020F0502020204030204" pitchFamily="34" charset="0"/>
              <a:buChar char="–"/>
            </a:pPr>
            <a:r>
              <a:rPr lang="en-US" b="1" dirty="0"/>
              <a:t>100% Distribution Rule: </a:t>
            </a:r>
            <a:r>
              <a:rPr lang="en-US" dirty="0"/>
              <a:t>In addition, to the extent that the combined balance amount in traditional IRAs, Roth IRAs and defined contribution plans exceeds $20 million, that excess is required to be distributed from Roth IRAs and Roth designated accounts in defined contribution plans up to the lesser of (1) the amount needed to bring the total balance in all accounts down to $20 million or (2) the aggregate balance in the Roth IRAs and designated Roth accounts in defined contribution plans. </a:t>
            </a:r>
          </a:p>
        </p:txBody>
      </p:sp>
    </p:spTree>
    <p:extLst>
      <p:ext uri="{BB962C8B-B14F-4D97-AF65-F5344CB8AC3E}">
        <p14:creationId xmlns:p14="http://schemas.microsoft.com/office/powerpoint/2010/main" val="4090967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690688"/>
            <a:ext cx="10515600" cy="4005263"/>
          </a:xfrm>
        </p:spPr>
        <p:txBody>
          <a:bodyPr>
            <a:normAutofit/>
          </a:bodyPr>
          <a:lstStyle/>
          <a:p>
            <a:r>
              <a:rPr lang="en-US" dirty="0"/>
              <a:t>Roth Conversion Income Limitations – </a:t>
            </a:r>
            <a:r>
              <a:rPr lang="en-US" b="1" dirty="0"/>
              <a:t>Amends Section 408A(e)</a:t>
            </a:r>
          </a:p>
          <a:p>
            <a:pPr lvl="1">
              <a:buFont typeface="Calibri" panose="020F0502020204030204" pitchFamily="34" charset="0"/>
              <a:buChar char="–"/>
            </a:pPr>
            <a:r>
              <a:rPr lang="en-US" dirty="0"/>
              <a:t>Before 2010, those with income in excess of $100,000 were prohibited from making Roth Conversions.</a:t>
            </a:r>
          </a:p>
          <a:p>
            <a:pPr lvl="1">
              <a:buFont typeface="Calibri" panose="020F0502020204030204" pitchFamily="34" charset="0"/>
              <a:buChar char="–"/>
            </a:pPr>
            <a:r>
              <a:rPr lang="en-US" dirty="0"/>
              <a:t>Currently, income limitations remain for Roth contributions; however “backdoor” conversions easily end-run these limits.</a:t>
            </a:r>
          </a:p>
          <a:p>
            <a:pPr lvl="1">
              <a:buFont typeface="Calibri" panose="020F0502020204030204" pitchFamily="34" charset="0"/>
              <a:buChar char="–"/>
            </a:pPr>
            <a:r>
              <a:rPr lang="en-US" dirty="0"/>
              <a:t>The bill would eliminate Roth conversions for taxpayer with income in excess of the following thresholds:</a:t>
            </a:r>
          </a:p>
        </p:txBody>
      </p:sp>
      <p:graphicFrame>
        <p:nvGraphicFramePr>
          <p:cNvPr id="5" name="Object 4">
            <a:extLst>
              <a:ext uri="{FF2B5EF4-FFF2-40B4-BE49-F238E27FC236}">
                <a16:creationId xmlns:a16="http://schemas.microsoft.com/office/drawing/2014/main" id="{FCFA087E-4A4E-4274-AC76-9BC3E21F90F6}"/>
              </a:ext>
            </a:extLst>
          </p:cNvPr>
          <p:cNvGraphicFramePr>
            <a:graphicFrameLocks noChangeAspect="1"/>
          </p:cNvGraphicFramePr>
          <p:nvPr>
            <p:extLst>
              <p:ext uri="{D42A27DB-BD31-4B8C-83A1-F6EECF244321}">
                <p14:modId xmlns:p14="http://schemas.microsoft.com/office/powerpoint/2010/main" val="2024284268"/>
              </p:ext>
            </p:extLst>
          </p:nvPr>
        </p:nvGraphicFramePr>
        <p:xfrm>
          <a:off x="2141177" y="4536617"/>
          <a:ext cx="4795836" cy="1723770"/>
        </p:xfrm>
        <a:graphic>
          <a:graphicData uri="http://schemas.openxmlformats.org/presentationml/2006/ole">
            <mc:AlternateContent xmlns:mc="http://schemas.openxmlformats.org/markup-compatibility/2006">
              <mc:Choice xmlns:v="urn:schemas-microsoft-com:vml" Requires="v">
                <p:oleObj name="Worksheet" r:id="rId2" imgW="2676349" imgH="961911" progId="Excel.Sheet.12">
                  <p:embed/>
                </p:oleObj>
              </mc:Choice>
              <mc:Fallback>
                <p:oleObj name="Worksheet" r:id="rId2" imgW="2676349" imgH="961911" progId="Excel.Sheet.12">
                  <p:embed/>
                  <p:pic>
                    <p:nvPicPr>
                      <p:cNvPr id="5" name="Object 4">
                        <a:extLst>
                          <a:ext uri="{FF2B5EF4-FFF2-40B4-BE49-F238E27FC236}">
                            <a16:creationId xmlns:a16="http://schemas.microsoft.com/office/drawing/2014/main" id="{FCFA087E-4A4E-4274-AC76-9BC3E21F90F6}"/>
                          </a:ext>
                        </a:extLst>
                      </p:cNvPr>
                      <p:cNvPicPr/>
                      <p:nvPr/>
                    </p:nvPicPr>
                    <p:blipFill>
                      <a:blip r:embed="rId3"/>
                      <a:stretch>
                        <a:fillRect/>
                      </a:stretch>
                    </p:blipFill>
                    <p:spPr>
                      <a:xfrm>
                        <a:off x="2141177" y="4536617"/>
                        <a:ext cx="4795836" cy="172377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DB75679-A838-4F21-B48E-A6F603B1A5A5}"/>
              </a:ext>
            </a:extLst>
          </p:cNvPr>
          <p:cNvSpPr txBox="1"/>
          <p:nvPr/>
        </p:nvSpPr>
        <p:spPr>
          <a:xfrm>
            <a:off x="7370980" y="4843760"/>
            <a:ext cx="4416787" cy="1261884"/>
          </a:xfrm>
          <a:prstGeom prst="rect">
            <a:avLst/>
          </a:prstGeom>
          <a:noFill/>
        </p:spPr>
        <p:txBody>
          <a:bodyPr wrap="none" rtlCol="0">
            <a:spAutoFit/>
          </a:bodyPr>
          <a:lstStyle/>
          <a:p>
            <a:pPr algn="ctr"/>
            <a:r>
              <a:rPr lang="en-US" sz="2400" i="1" dirty="0">
                <a:solidFill>
                  <a:srgbClr val="FF0000"/>
                </a:solidFill>
              </a:rPr>
              <a:t>Note, the proposed effective date </a:t>
            </a:r>
          </a:p>
          <a:p>
            <a:pPr algn="ctr"/>
            <a:r>
              <a:rPr lang="en-US" sz="2400" i="1" dirty="0">
                <a:solidFill>
                  <a:srgbClr val="FF0000"/>
                </a:solidFill>
              </a:rPr>
              <a:t>for this new limitation is</a:t>
            </a:r>
          </a:p>
          <a:p>
            <a:pPr algn="ctr"/>
            <a:r>
              <a:rPr lang="en-US" sz="2800" b="1" i="1" dirty="0">
                <a:solidFill>
                  <a:srgbClr val="FF0000"/>
                </a:solidFill>
              </a:rPr>
              <a:t>2032</a:t>
            </a:r>
            <a:r>
              <a:rPr lang="en-US" sz="2400" i="1" dirty="0">
                <a:solidFill>
                  <a:srgbClr val="FF0000"/>
                </a:solidFill>
              </a:rPr>
              <a:t>.</a:t>
            </a:r>
          </a:p>
        </p:txBody>
      </p:sp>
    </p:spTree>
    <p:extLst>
      <p:ext uri="{BB962C8B-B14F-4D97-AF65-F5344CB8AC3E}">
        <p14:creationId xmlns:p14="http://schemas.microsoft.com/office/powerpoint/2010/main" val="508041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819274"/>
            <a:ext cx="10515600" cy="4005263"/>
          </a:xfrm>
        </p:spPr>
        <p:txBody>
          <a:bodyPr>
            <a:normAutofit/>
          </a:bodyPr>
          <a:lstStyle/>
          <a:p>
            <a:r>
              <a:rPr lang="en-US" dirty="0"/>
              <a:t>New Prohibited Investments</a:t>
            </a:r>
          </a:p>
          <a:p>
            <a:pPr lvl="1">
              <a:buFont typeface="Calibri" panose="020F0502020204030204" pitchFamily="34" charset="0"/>
              <a:buChar char="–"/>
            </a:pPr>
            <a:r>
              <a:rPr lang="en-US" dirty="0"/>
              <a:t>The legislation would prohibit an IRA from holding an investment which are only offered to accredited investors (i.</a:t>
            </a:r>
            <a:r>
              <a:rPr lang="en-US"/>
              <a:t>e., </a:t>
            </a:r>
            <a:r>
              <a:rPr lang="en-US" dirty="0"/>
              <a:t>nonregistered securities).</a:t>
            </a:r>
          </a:p>
          <a:p>
            <a:pPr lvl="1">
              <a:buFont typeface="Calibri" panose="020F0502020204030204" pitchFamily="34" charset="0"/>
              <a:buChar char="–"/>
            </a:pPr>
            <a:r>
              <a:rPr lang="en-US" dirty="0"/>
              <a:t>This is an attempt at rough justice from Congress in order to prohibit investments that taxpayers use to accumulate huge sums in their retirement accounts.</a:t>
            </a:r>
          </a:p>
          <a:p>
            <a:pPr lvl="1">
              <a:buFont typeface="Calibri" panose="020F0502020204030204" pitchFamily="34" charset="0"/>
              <a:buChar char="–"/>
            </a:pPr>
            <a:r>
              <a:rPr lang="en-US" dirty="0"/>
              <a:t>IRAs holding such assets after the effective date would deemed to be distributed; however, a 2-year transition period is provided.</a:t>
            </a:r>
          </a:p>
          <a:p>
            <a:pPr lvl="1">
              <a:buFont typeface="Calibri" panose="020F0502020204030204" pitchFamily="34" charset="0"/>
              <a:buChar char="–"/>
            </a:pPr>
            <a:r>
              <a:rPr lang="en-US" dirty="0"/>
              <a:t>The effective date would be 12/31/21.</a:t>
            </a:r>
          </a:p>
          <a:p>
            <a:pPr lvl="1">
              <a:buFont typeface="Calibri" panose="020F0502020204030204" pitchFamily="34" charset="0"/>
              <a:buChar char="–"/>
            </a:pPr>
            <a:endParaRPr lang="en-US" dirty="0"/>
          </a:p>
        </p:txBody>
      </p:sp>
    </p:spTree>
    <p:extLst>
      <p:ext uri="{BB962C8B-B14F-4D97-AF65-F5344CB8AC3E}">
        <p14:creationId xmlns:p14="http://schemas.microsoft.com/office/powerpoint/2010/main" val="1752802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819274"/>
            <a:ext cx="10515600" cy="4005263"/>
          </a:xfrm>
        </p:spPr>
        <p:txBody>
          <a:bodyPr>
            <a:normAutofit/>
          </a:bodyPr>
          <a:lstStyle/>
          <a:p>
            <a:r>
              <a:rPr lang="en-US" dirty="0"/>
              <a:t>IRA Non-Compliance Statute of Limitations</a:t>
            </a:r>
          </a:p>
          <a:p>
            <a:pPr lvl="1">
              <a:buFont typeface="Calibri" panose="020F0502020204030204" pitchFamily="34" charset="0"/>
              <a:buChar char="–"/>
            </a:pPr>
            <a:r>
              <a:rPr lang="en-US" dirty="0"/>
              <a:t>Currently, the SOL for valuation related reporting and PTs is 3 years.</a:t>
            </a:r>
          </a:p>
          <a:p>
            <a:pPr lvl="1">
              <a:buFont typeface="Calibri" panose="020F0502020204030204" pitchFamily="34" charset="0"/>
              <a:buChar char="–"/>
            </a:pPr>
            <a:r>
              <a:rPr lang="en-US" dirty="0"/>
              <a:t>The legislation would extend this to 6 years.</a:t>
            </a:r>
          </a:p>
          <a:p>
            <a:pPr lvl="1">
              <a:buFont typeface="Calibri" panose="020F0502020204030204" pitchFamily="34" charset="0"/>
              <a:buChar char="–"/>
            </a:pPr>
            <a:r>
              <a:rPr lang="en-US" dirty="0"/>
              <a:t>This would apply to taxes to which the current 3-year period ends 12/31/21.</a:t>
            </a:r>
          </a:p>
          <a:p>
            <a:pPr lvl="1">
              <a:buFont typeface="Calibri" panose="020F0502020204030204" pitchFamily="34" charset="0"/>
              <a:buChar char="–"/>
            </a:pPr>
            <a:endParaRPr lang="en-US" dirty="0"/>
          </a:p>
        </p:txBody>
      </p:sp>
    </p:spTree>
    <p:extLst>
      <p:ext uri="{BB962C8B-B14F-4D97-AF65-F5344CB8AC3E}">
        <p14:creationId xmlns:p14="http://schemas.microsoft.com/office/powerpoint/2010/main" val="3791647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normAutofit fontScale="90000"/>
          </a:bodyPr>
          <a:lstStyle/>
          <a:p>
            <a:r>
              <a:rPr lang="en-US" sz="4800" dirty="0">
                <a:solidFill>
                  <a:srgbClr val="FF0000"/>
                </a:solidFill>
              </a:rPr>
              <a:t>A Peek at the Latest House Proposal from a Couple of Weeks Ago</a:t>
            </a: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sz="4400" dirty="0"/>
              <a:t>Some of this will stay</a:t>
            </a:r>
          </a:p>
          <a:p>
            <a:r>
              <a:rPr lang="en-US" sz="4400" dirty="0"/>
              <a:t>Some of this will go</a:t>
            </a:r>
          </a:p>
          <a:p>
            <a:r>
              <a:rPr lang="en-US" sz="4400" dirty="0"/>
              <a:t>Any final legislation will have different provisions (let’s all hope it will include carryover basis)</a:t>
            </a:r>
          </a:p>
        </p:txBody>
      </p:sp>
    </p:spTree>
    <p:extLst>
      <p:ext uri="{BB962C8B-B14F-4D97-AF65-F5344CB8AC3E}">
        <p14:creationId xmlns:p14="http://schemas.microsoft.com/office/powerpoint/2010/main" val="616855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819274"/>
            <a:ext cx="10515600" cy="4005263"/>
          </a:xfrm>
        </p:spPr>
        <p:txBody>
          <a:bodyPr>
            <a:normAutofit/>
          </a:bodyPr>
          <a:lstStyle/>
          <a:p>
            <a:r>
              <a:rPr lang="en-US" dirty="0"/>
              <a:t>IRA Self-Dealing</a:t>
            </a:r>
          </a:p>
          <a:p>
            <a:pPr lvl="1">
              <a:buFont typeface="Calibri" panose="020F0502020204030204" pitchFamily="34" charset="0"/>
              <a:buChar char="–"/>
            </a:pPr>
            <a:r>
              <a:rPr lang="en-US" dirty="0"/>
              <a:t>Currently, an IRA cannot invest in a business entity in which the IRA owner holds a 50% or greater interest.</a:t>
            </a:r>
          </a:p>
          <a:p>
            <a:pPr lvl="1">
              <a:buFont typeface="Calibri" panose="020F0502020204030204" pitchFamily="34" charset="0"/>
              <a:buChar char="–"/>
            </a:pPr>
            <a:r>
              <a:rPr lang="en-US" dirty="0"/>
              <a:t>The legislation reduce this threshold to 10% for investments which are not tradable on an established securities market.</a:t>
            </a:r>
          </a:p>
          <a:p>
            <a:pPr lvl="1">
              <a:buFont typeface="Calibri" panose="020F0502020204030204" pitchFamily="34" charset="0"/>
              <a:buChar char="–"/>
            </a:pPr>
            <a:r>
              <a:rPr lang="en-US" dirty="0"/>
              <a:t>This limit would include direct and indirect interests.</a:t>
            </a:r>
          </a:p>
          <a:p>
            <a:pPr lvl="1">
              <a:buFont typeface="Calibri" panose="020F0502020204030204" pitchFamily="34" charset="0"/>
              <a:buChar char="–"/>
            </a:pPr>
            <a:r>
              <a:rPr lang="en-US" dirty="0"/>
              <a:t>Further, the legislation would change this limit to an IRA requirement (it is currently a PT).</a:t>
            </a:r>
          </a:p>
          <a:p>
            <a:pPr lvl="1">
              <a:buFont typeface="Calibri" panose="020F0502020204030204" pitchFamily="34" charset="0"/>
              <a:buChar char="–"/>
            </a:pPr>
            <a:r>
              <a:rPr lang="en-US" dirty="0"/>
              <a:t>This change would apply after 12/31/21, with a 2-year transition period for IRAs already holding such assets.</a:t>
            </a:r>
          </a:p>
          <a:p>
            <a:pPr lvl="1">
              <a:buFont typeface="Calibri" panose="020F0502020204030204" pitchFamily="34" charset="0"/>
              <a:buChar char="–"/>
            </a:pPr>
            <a:endParaRPr lang="en-US" dirty="0"/>
          </a:p>
        </p:txBody>
      </p:sp>
    </p:spTree>
    <p:extLst>
      <p:ext uri="{BB962C8B-B14F-4D97-AF65-F5344CB8AC3E}">
        <p14:creationId xmlns:p14="http://schemas.microsoft.com/office/powerpoint/2010/main" val="1028166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819274"/>
            <a:ext cx="10515600" cy="4005263"/>
          </a:xfrm>
        </p:spPr>
        <p:txBody>
          <a:bodyPr>
            <a:normAutofit/>
          </a:bodyPr>
          <a:lstStyle/>
          <a:p>
            <a:r>
              <a:rPr lang="en-US" dirty="0"/>
              <a:t>Disqualified Persons</a:t>
            </a:r>
          </a:p>
          <a:p>
            <a:pPr lvl="1">
              <a:buFont typeface="Calibri" panose="020F0502020204030204" pitchFamily="34" charset="0"/>
              <a:buChar char="–"/>
            </a:pPr>
            <a:r>
              <a:rPr lang="en-US" dirty="0"/>
              <a:t>The bill would clarify that for the purposes of the PT rules, the IRA owner and beneficiary of an “inherited” IRA is always a disqualified person.</a:t>
            </a:r>
          </a:p>
          <a:p>
            <a:pPr lvl="1">
              <a:buFont typeface="Calibri" panose="020F0502020204030204" pitchFamily="34" charset="0"/>
              <a:buChar char="–"/>
            </a:pPr>
            <a:r>
              <a:rPr lang="en-US" dirty="0"/>
              <a:t>This would apply to transactions after 12/31/21.</a:t>
            </a:r>
          </a:p>
          <a:p>
            <a:pPr lvl="1">
              <a:buFont typeface="Calibri" panose="020F0502020204030204" pitchFamily="34" charset="0"/>
              <a:buChar char="–"/>
            </a:pPr>
            <a:endParaRPr lang="en-US" dirty="0"/>
          </a:p>
        </p:txBody>
      </p:sp>
    </p:spTree>
    <p:extLst>
      <p:ext uri="{BB962C8B-B14F-4D97-AF65-F5344CB8AC3E}">
        <p14:creationId xmlns:p14="http://schemas.microsoft.com/office/powerpoint/2010/main" val="3681238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Certain disaster relief payments excluded from taxable income.</a:t>
            </a:r>
          </a:p>
          <a:p>
            <a:r>
              <a:rPr lang="en-US" dirty="0"/>
              <a:t>Repeal of the temporary limitation on personal casualty losses </a:t>
            </a:r>
            <a:r>
              <a:rPr lang="en-US" i="1" dirty="0"/>
              <a:t>and</a:t>
            </a:r>
            <a:r>
              <a:rPr lang="en-US" dirty="0"/>
              <a:t> an extension of time to file a claim is provided in certain circumstances.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01468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Corporate &amp; International</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lnSpcReduction="10000"/>
          </a:bodyPr>
          <a:lstStyle/>
          <a:p>
            <a:r>
              <a:rPr lang="en-US" dirty="0"/>
              <a:t>Graduated corporate rate structure to replace the 21% flat rate:</a:t>
            </a:r>
          </a:p>
          <a:p>
            <a:endParaRPr lang="en-US" dirty="0"/>
          </a:p>
          <a:p>
            <a:endParaRPr lang="en-US" dirty="0"/>
          </a:p>
          <a:p>
            <a:endParaRPr lang="en-US" dirty="0"/>
          </a:p>
          <a:p>
            <a:endParaRPr lang="en-US" dirty="0"/>
          </a:p>
          <a:p>
            <a:r>
              <a:rPr lang="en-US" dirty="0"/>
              <a:t>New international interest expense limits, new outbound international provisions, new inbound international provisions, BEAT modifications, and various other business tax provisions.</a:t>
            </a:r>
          </a:p>
          <a:p>
            <a:r>
              <a:rPr lang="en-US" dirty="0"/>
              <a:t>But there is no proposed increase in corporate tax rate in the current House proposal but there would be a 15% minimum corporate tax</a:t>
            </a:r>
          </a:p>
          <a:p>
            <a:endParaRPr lang="en-US" dirty="0"/>
          </a:p>
          <a:p>
            <a:endParaRPr lang="en-US" dirty="0"/>
          </a:p>
          <a:p>
            <a:pPr marL="0" indent="0">
              <a:buNone/>
            </a:pPr>
            <a:endParaRPr lang="en-US" dirty="0"/>
          </a:p>
          <a:p>
            <a:endParaRPr lang="en-US" dirty="0"/>
          </a:p>
        </p:txBody>
      </p:sp>
      <p:graphicFrame>
        <p:nvGraphicFramePr>
          <p:cNvPr id="5" name="Object 4">
            <a:extLst>
              <a:ext uri="{FF2B5EF4-FFF2-40B4-BE49-F238E27FC236}">
                <a16:creationId xmlns:a16="http://schemas.microsoft.com/office/drawing/2014/main" id="{E8275C69-C678-461D-B490-E90FCFEDCAD1}"/>
              </a:ext>
            </a:extLst>
          </p:cNvPr>
          <p:cNvGraphicFramePr>
            <a:graphicFrameLocks noChangeAspect="1"/>
          </p:cNvGraphicFramePr>
          <p:nvPr>
            <p:extLst>
              <p:ext uri="{D42A27DB-BD31-4B8C-83A1-F6EECF244321}">
                <p14:modId xmlns:p14="http://schemas.microsoft.com/office/powerpoint/2010/main" val="255533098"/>
              </p:ext>
            </p:extLst>
          </p:nvPr>
        </p:nvGraphicFramePr>
        <p:xfrm>
          <a:off x="3132934" y="2463136"/>
          <a:ext cx="5926132" cy="1690199"/>
        </p:xfrm>
        <a:graphic>
          <a:graphicData uri="http://schemas.openxmlformats.org/presentationml/2006/ole">
            <mc:AlternateContent xmlns:mc="http://schemas.openxmlformats.org/markup-compatibility/2006">
              <mc:Choice xmlns:v="urn:schemas-microsoft-com:vml" Requires="v">
                <p:oleObj name="Worksheet" r:id="rId2" imgW="2705164" imgH="771525" progId="Excel.Sheet.12">
                  <p:embed/>
                </p:oleObj>
              </mc:Choice>
              <mc:Fallback>
                <p:oleObj name="Worksheet" r:id="rId2" imgW="2705164" imgH="771525" progId="Excel.Sheet.12">
                  <p:embed/>
                  <p:pic>
                    <p:nvPicPr>
                      <p:cNvPr id="5" name="Object 4">
                        <a:extLst>
                          <a:ext uri="{FF2B5EF4-FFF2-40B4-BE49-F238E27FC236}">
                            <a16:creationId xmlns:a16="http://schemas.microsoft.com/office/drawing/2014/main" id="{E8275C69-C678-461D-B490-E90FCFEDCAD1}"/>
                          </a:ext>
                        </a:extLst>
                      </p:cNvPr>
                      <p:cNvPicPr/>
                      <p:nvPr/>
                    </p:nvPicPr>
                    <p:blipFill>
                      <a:blip r:embed="rId3"/>
                      <a:stretch>
                        <a:fillRect/>
                      </a:stretch>
                    </p:blipFill>
                    <p:spPr>
                      <a:xfrm>
                        <a:off x="3132934" y="2463136"/>
                        <a:ext cx="5926132" cy="1690199"/>
                      </a:xfrm>
                      <a:prstGeom prst="rect">
                        <a:avLst/>
                      </a:prstGeom>
                      <a:ln w="38100">
                        <a:solidFill>
                          <a:schemeClr val="tx1"/>
                        </a:solidFill>
                      </a:ln>
                    </p:spPr>
                  </p:pic>
                </p:oleObj>
              </mc:Fallback>
            </mc:AlternateContent>
          </a:graphicData>
        </a:graphic>
      </p:graphicFrame>
    </p:spTree>
    <p:extLst>
      <p:ext uri="{BB962C8B-B14F-4D97-AF65-F5344CB8AC3E}">
        <p14:creationId xmlns:p14="http://schemas.microsoft.com/office/powerpoint/2010/main" val="472640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Other Select Business Reforms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Interestingly, the legislation would allow eligible S-corporations to reorganize as partnerships tax-free.</a:t>
            </a:r>
          </a:p>
          <a:p>
            <a:pPr lvl="1">
              <a:buFont typeface="Calibri" panose="020F0502020204030204" pitchFamily="34" charset="0"/>
              <a:buChar char="–"/>
            </a:pPr>
            <a:r>
              <a:rPr lang="en-US" dirty="0"/>
              <a:t>Eligible S-corporations means any corporation that was an S-corporation on 5/13/1996 (prior to the “check the box” regulations).</a:t>
            </a:r>
          </a:p>
          <a:p>
            <a:pPr lvl="1">
              <a:buFont typeface="Calibri" panose="020F0502020204030204" pitchFamily="34" charset="0"/>
              <a:buChar char="–"/>
            </a:pPr>
            <a:r>
              <a:rPr lang="en-US" dirty="0"/>
              <a:t>If the reorganization is desired, the corporation would have to completely liquidate to a domestic partnership within two years of 12/31/21.</a:t>
            </a:r>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343440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Other Select Business Reforms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Work Opportunity Tax Credit (WOTC) Enhancement During COVID-19 Recovery Period</a:t>
            </a:r>
          </a:p>
          <a:p>
            <a:pPr lvl="1">
              <a:buFont typeface="Calibri" panose="020F0502020204030204" pitchFamily="34" charset="0"/>
              <a:buChar char="–"/>
            </a:pPr>
            <a:r>
              <a:rPr lang="en-US" dirty="0"/>
              <a:t>The legislation would increase the WOTC to 50% for the first $10,000 in wages through 12/31/2023 for all targeted groups, except summer youth employees.</a:t>
            </a:r>
          </a:p>
          <a:p>
            <a:pPr lvl="1">
              <a:buFont typeface="Calibri" panose="020F0502020204030204" pitchFamily="34" charset="0"/>
              <a:buChar char="–"/>
            </a:pPr>
            <a:r>
              <a:rPr lang="en-US" dirty="0"/>
              <a:t>The increase would also be available in the second year of employment (current law limits it to the first year).</a:t>
            </a:r>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243963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Other Select Business Reforms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fontScale="92500" lnSpcReduction="20000"/>
          </a:bodyPr>
          <a:lstStyle/>
          <a:p>
            <a:r>
              <a:rPr lang="en-US" dirty="0"/>
              <a:t>Modifications to Limitation on Deduction of Excessive Employee Remuneration: The effective date of the new expanded limit on the eight most highly compensated officers as provided for in the ARPA would be moved up from 12/31/26 to 12/31/21.</a:t>
            </a:r>
          </a:p>
          <a:p>
            <a:r>
              <a:rPr lang="en-US" dirty="0"/>
              <a:t>Termination of Employer Credit for Paid Family Leave and Medical Leave: Accelerates the termination of the credit from 2026 to 2024.</a:t>
            </a:r>
          </a:p>
          <a:p>
            <a:r>
              <a:rPr lang="en-US" dirty="0"/>
              <a:t>Modification of Rules for Partnership Interests Held in Connection with the Performance of Services (12/31/21 effective date)</a:t>
            </a:r>
          </a:p>
          <a:p>
            <a:r>
              <a:rPr lang="en-US" dirty="0"/>
              <a:t>Limitation on Certain Special Rules for Section 1202 Gains – basically caps the exclusion to 50% if the taxpayer’s AGI exceeds $400,000 (9/13/21 effective date)</a:t>
            </a:r>
          </a:p>
          <a:p>
            <a:r>
              <a:rPr lang="en-US" dirty="0"/>
              <a:t>Constructive Sales – to include digital assets (12/31/21 effective date)</a:t>
            </a:r>
          </a:p>
          <a:p>
            <a:r>
              <a:rPr lang="en-US" dirty="0"/>
              <a:t>Wash Sales – to include digital assets (12/31/21 effective date)</a:t>
            </a:r>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7408365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Specialized Practice</a:t>
            </a:r>
            <a:endParaRPr lang="en-US" dirty="0">
              <a:solidFill>
                <a:srgbClr val="FF0000"/>
              </a:solidFill>
            </a:endParaRP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State and local bond incentives</a:t>
            </a:r>
          </a:p>
          <a:p>
            <a:r>
              <a:rPr lang="en-US" dirty="0"/>
              <a:t>US Possessions Economic Activity Credit – new tax credit</a:t>
            </a:r>
          </a:p>
          <a:p>
            <a:r>
              <a:rPr lang="en-US" dirty="0"/>
              <a:t>NMTC: Permanent extension and temporary increase</a:t>
            </a:r>
          </a:p>
          <a:p>
            <a:r>
              <a:rPr lang="en-US" dirty="0"/>
              <a:t>HTC: Temporary and permanent increases</a:t>
            </a:r>
          </a:p>
          <a:p>
            <a:r>
              <a:rPr lang="en-US" dirty="0"/>
              <a:t>LIHTC: Temporary state allocation increase</a:t>
            </a:r>
          </a:p>
          <a:p>
            <a:r>
              <a:rPr lang="en-US" dirty="0"/>
              <a:t>Qualified Wildfire Mitigation Expenditures – new tax credit</a:t>
            </a:r>
          </a:p>
          <a:p>
            <a:r>
              <a:rPr lang="en-US" dirty="0"/>
              <a:t>Neighborhood Homes Credit – new tax credit</a:t>
            </a:r>
          </a:p>
          <a:p>
            <a:endParaRPr lang="en-US" dirty="0"/>
          </a:p>
        </p:txBody>
      </p:sp>
    </p:spTree>
    <p:extLst>
      <p:ext uri="{BB962C8B-B14F-4D97-AF65-F5344CB8AC3E}">
        <p14:creationId xmlns:p14="http://schemas.microsoft.com/office/powerpoint/2010/main" val="3347491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Energy, Specialized Practice Areas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fontScale="92500"/>
          </a:bodyPr>
          <a:lstStyle/>
          <a:p>
            <a:r>
              <a:rPr lang="en-US" dirty="0"/>
              <a:t>Renewable Energy Production Credit – extension and modification</a:t>
            </a:r>
          </a:p>
          <a:p>
            <a:r>
              <a:rPr lang="en-US" dirty="0"/>
              <a:t>Qualifying Electric Transmission Property – new tax credit</a:t>
            </a:r>
          </a:p>
          <a:p>
            <a:r>
              <a:rPr lang="en-US" dirty="0"/>
              <a:t>Carbon Oxide Sequestration – extension &amp; modification</a:t>
            </a:r>
          </a:p>
          <a:p>
            <a:r>
              <a:rPr lang="en-US" dirty="0"/>
              <a:t>Second Generation Biofuel Credit – extension </a:t>
            </a:r>
          </a:p>
          <a:p>
            <a:r>
              <a:rPr lang="en-US" dirty="0"/>
              <a:t>Sustainable Aviation Fuel Credit – new tax credit</a:t>
            </a:r>
          </a:p>
          <a:p>
            <a:r>
              <a:rPr lang="en-US" dirty="0"/>
              <a:t>Credit for Production of Clean Hydrogen – new tax credit</a:t>
            </a:r>
          </a:p>
          <a:p>
            <a:r>
              <a:rPr lang="en-US" dirty="0"/>
              <a:t>Energy Efficient Commercial Buildings Deduction – temporary increase and modification</a:t>
            </a:r>
          </a:p>
          <a:p>
            <a:r>
              <a:rPr lang="en-US" dirty="0"/>
              <a:t>Energy Efficient New Home Credit – extension, increase and modification</a:t>
            </a:r>
          </a:p>
          <a:p>
            <a:endParaRPr lang="en-US" dirty="0"/>
          </a:p>
          <a:p>
            <a:endParaRPr lang="en-US" dirty="0"/>
          </a:p>
        </p:txBody>
      </p:sp>
    </p:spTree>
    <p:extLst>
      <p:ext uri="{BB962C8B-B14F-4D97-AF65-F5344CB8AC3E}">
        <p14:creationId xmlns:p14="http://schemas.microsoft.com/office/powerpoint/2010/main" val="1527060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Energy, Specialized Practice Areas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fontScale="92500" lnSpcReduction="20000"/>
          </a:bodyPr>
          <a:lstStyle/>
          <a:p>
            <a:r>
              <a:rPr lang="en-US" dirty="0"/>
              <a:t>Qualified Fuel Cell Motor Vehicles – modification and extension</a:t>
            </a:r>
          </a:p>
          <a:p>
            <a:r>
              <a:rPr lang="en-US" dirty="0"/>
              <a:t>Alternative Fuel Refueling Property Credit – modification and extension</a:t>
            </a:r>
          </a:p>
          <a:p>
            <a:r>
              <a:rPr lang="en-US" dirty="0"/>
              <a:t>Bicycle commuting fringe benefit reinstated and expanded</a:t>
            </a:r>
          </a:p>
          <a:p>
            <a:r>
              <a:rPr lang="en-US" dirty="0"/>
              <a:t>Credit for new electric bicycles – a new credit</a:t>
            </a:r>
          </a:p>
          <a:p>
            <a:r>
              <a:rPr lang="en-US" dirty="0"/>
              <a:t>Advanced energy project credit – extension</a:t>
            </a:r>
          </a:p>
          <a:p>
            <a:r>
              <a:rPr lang="en-US" dirty="0"/>
              <a:t>Labor Costs of Installing Mechanical Insulation Property – a new credit</a:t>
            </a:r>
          </a:p>
          <a:p>
            <a:r>
              <a:rPr lang="en-US" dirty="0"/>
              <a:t>Qualified Environmental Justice Programs – a new credit</a:t>
            </a:r>
          </a:p>
          <a:p>
            <a:r>
              <a:rPr lang="en-US" dirty="0"/>
              <a:t>Superfund reinstatement</a:t>
            </a:r>
          </a:p>
          <a:p>
            <a:r>
              <a:rPr lang="en-US" dirty="0"/>
              <a:t>Nuclear Power Production Credit – a new credit</a:t>
            </a:r>
          </a:p>
          <a:p>
            <a:r>
              <a:rPr lang="en-US" b="1" dirty="0">
                <a:solidFill>
                  <a:schemeClr val="accent6"/>
                </a:solidFill>
              </a:rPr>
              <a:t>Green Publicly Traded Partnerships – PTP expansion</a:t>
            </a:r>
          </a:p>
          <a:p>
            <a:endParaRPr lang="en-US" dirty="0"/>
          </a:p>
          <a:p>
            <a:endParaRPr lang="en-US" dirty="0"/>
          </a:p>
        </p:txBody>
      </p:sp>
    </p:spTree>
    <p:extLst>
      <p:ext uri="{BB962C8B-B14F-4D97-AF65-F5344CB8AC3E}">
        <p14:creationId xmlns:p14="http://schemas.microsoft.com/office/powerpoint/2010/main" val="345840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IRS Funding &amp; Compliance</a:t>
            </a:r>
            <a:endParaRPr lang="en-US" dirty="0">
              <a:solidFill>
                <a:srgbClr val="FF0000"/>
              </a:solidFill>
            </a:endParaRP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lnSpcReduction="10000"/>
          </a:bodyPr>
          <a:lstStyle/>
          <a:p>
            <a:r>
              <a:rPr lang="en-US" dirty="0"/>
              <a:t>The legislation would appropriate nearly $80 billion to the IRS to improve compliance.</a:t>
            </a:r>
          </a:p>
          <a:p>
            <a:pPr lvl="1">
              <a:buFont typeface="Calibri" panose="020F0502020204030204" pitchFamily="34" charset="0"/>
              <a:buChar char="–"/>
            </a:pPr>
            <a:r>
              <a:rPr lang="en-US" dirty="0"/>
              <a:t>Additional funds would be appropriated to Treasury to supervise the IRS and the Tax Court.</a:t>
            </a:r>
          </a:p>
          <a:p>
            <a:pPr lvl="1">
              <a:buFont typeface="Calibri" panose="020F0502020204030204" pitchFamily="34" charset="0"/>
              <a:buChar char="–"/>
            </a:pPr>
            <a:r>
              <a:rPr lang="en-US" dirty="0"/>
              <a:t>These funds would be available to the through 9/30/2031.</a:t>
            </a:r>
          </a:p>
          <a:p>
            <a:pPr lvl="1">
              <a:buFont typeface="Calibri" panose="020F0502020204030204" pitchFamily="34" charset="0"/>
              <a:buChar char="–"/>
            </a:pPr>
            <a:r>
              <a:rPr lang="en-US" dirty="0"/>
              <a:t>The CBO estimates this would make the IRS’s 2031 budget 90% larger than its current baseline projection and would double staffing.</a:t>
            </a:r>
          </a:p>
          <a:p>
            <a:pPr lvl="1">
              <a:buFont typeface="Calibri" panose="020F0502020204030204" pitchFamily="34" charset="0"/>
              <a:buChar char="–"/>
            </a:pPr>
            <a:r>
              <a:rPr lang="en-US" dirty="0"/>
              <a:t>The CBO estimates 75% of the money would be used for enforcement and this is estimated to increase revenue by $200B over 10-years.</a:t>
            </a:r>
          </a:p>
          <a:p>
            <a:pPr marL="457200" lvl="1" indent="0">
              <a:buNone/>
            </a:pPr>
            <a:endParaRPr lang="en-US" dirty="0"/>
          </a:p>
          <a:p>
            <a:r>
              <a:rPr lang="en-US" dirty="0"/>
              <a:t>The legislation would impose additional reporting requirements for third party network transactions.</a:t>
            </a:r>
          </a:p>
          <a:p>
            <a:endParaRPr lang="en-US" dirty="0"/>
          </a:p>
          <a:p>
            <a:endParaRPr lang="en-US" dirty="0"/>
          </a:p>
        </p:txBody>
      </p:sp>
    </p:spTree>
    <p:extLst>
      <p:ext uri="{BB962C8B-B14F-4D97-AF65-F5344CB8AC3E}">
        <p14:creationId xmlns:p14="http://schemas.microsoft.com/office/powerpoint/2010/main" val="843774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Energy, Broad Application</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Energy Credit – extension and modification</a:t>
            </a:r>
          </a:p>
          <a:p>
            <a:pPr lvl="1">
              <a:buFont typeface="Calibri" panose="020F0502020204030204" pitchFamily="34" charset="0"/>
              <a:buChar char="–"/>
            </a:pPr>
            <a:r>
              <a:rPr lang="en-US" dirty="0"/>
              <a:t>Business credit</a:t>
            </a:r>
          </a:p>
          <a:p>
            <a:pPr lvl="1">
              <a:buFont typeface="Calibri" panose="020F0502020204030204" pitchFamily="34" charset="0"/>
              <a:buChar char="–"/>
            </a:pPr>
            <a:r>
              <a:rPr lang="en-US" dirty="0"/>
              <a:t>Generally extended through 2033</a:t>
            </a:r>
          </a:p>
          <a:p>
            <a:pPr lvl="1">
              <a:buFont typeface="Calibri" panose="020F0502020204030204" pitchFamily="34" charset="0"/>
              <a:buChar char="–"/>
            </a:pPr>
            <a:r>
              <a:rPr lang="en-US" dirty="0"/>
              <a:t>The definition of </a:t>
            </a:r>
            <a:r>
              <a:rPr lang="en-US" i="1" dirty="0"/>
              <a:t>Energy Property</a:t>
            </a:r>
            <a:r>
              <a:rPr lang="en-US" dirty="0"/>
              <a:t> and the application of the 30% credit is expanded to include: energy storage technology, qualified biogas property, and microgrid controllers</a:t>
            </a:r>
          </a:p>
          <a:p>
            <a:pPr lvl="1">
              <a:buFont typeface="Calibri" panose="020F0502020204030204" pitchFamily="34" charset="0"/>
              <a:buChar char="–"/>
            </a:pPr>
            <a:r>
              <a:rPr lang="en-US" dirty="0"/>
              <a:t>Increased credit for solar in low-income communities</a:t>
            </a:r>
          </a:p>
          <a:p>
            <a:pPr lvl="1">
              <a:buFont typeface="Calibri" panose="020F0502020204030204" pitchFamily="34" charset="0"/>
              <a:buChar char="–"/>
            </a:pPr>
            <a:r>
              <a:rPr lang="en-US" dirty="0"/>
              <a:t>Credit treated as payment and fully refundable</a:t>
            </a:r>
          </a:p>
          <a:p>
            <a:pPr marL="457200" lvl="1" indent="0">
              <a:buNone/>
            </a:pPr>
            <a:endParaRPr lang="en-US" dirty="0"/>
          </a:p>
        </p:txBody>
      </p:sp>
      <p:graphicFrame>
        <p:nvGraphicFramePr>
          <p:cNvPr id="6" name="Object 5">
            <a:extLst>
              <a:ext uri="{FF2B5EF4-FFF2-40B4-BE49-F238E27FC236}">
                <a16:creationId xmlns:a16="http://schemas.microsoft.com/office/drawing/2014/main" id="{D45915FA-F9DB-4EBB-AC98-A1ED8E0A0B7A}"/>
              </a:ext>
            </a:extLst>
          </p:cNvPr>
          <p:cNvGraphicFramePr>
            <a:graphicFrameLocks noChangeAspect="1"/>
          </p:cNvGraphicFramePr>
          <p:nvPr>
            <p:extLst>
              <p:ext uri="{D42A27DB-BD31-4B8C-83A1-F6EECF244321}">
                <p14:modId xmlns:p14="http://schemas.microsoft.com/office/powerpoint/2010/main" val="472222864"/>
              </p:ext>
            </p:extLst>
          </p:nvPr>
        </p:nvGraphicFramePr>
        <p:xfrm>
          <a:off x="323925" y="5503069"/>
          <a:ext cx="11544150" cy="989806"/>
        </p:xfrm>
        <a:graphic>
          <a:graphicData uri="http://schemas.openxmlformats.org/presentationml/2006/ole">
            <mc:AlternateContent xmlns:mc="http://schemas.openxmlformats.org/markup-compatibility/2006">
              <mc:Choice xmlns:v="urn:schemas-microsoft-com:vml" Requires="v">
                <p:oleObj name="Worksheet" r:id="rId2" imgW="10220149" imgH="876314" progId="Excel.Sheet.12">
                  <p:embed/>
                </p:oleObj>
              </mc:Choice>
              <mc:Fallback>
                <p:oleObj name="Worksheet" r:id="rId2" imgW="10220149" imgH="876314" progId="Excel.Sheet.12">
                  <p:embed/>
                  <p:pic>
                    <p:nvPicPr>
                      <p:cNvPr id="6" name="Object 5">
                        <a:extLst>
                          <a:ext uri="{FF2B5EF4-FFF2-40B4-BE49-F238E27FC236}">
                            <a16:creationId xmlns:a16="http://schemas.microsoft.com/office/drawing/2014/main" id="{D45915FA-F9DB-4EBB-AC98-A1ED8E0A0B7A}"/>
                          </a:ext>
                        </a:extLst>
                      </p:cNvPr>
                      <p:cNvPicPr/>
                      <p:nvPr/>
                    </p:nvPicPr>
                    <p:blipFill>
                      <a:blip r:embed="rId3"/>
                      <a:stretch>
                        <a:fillRect/>
                      </a:stretch>
                    </p:blipFill>
                    <p:spPr>
                      <a:xfrm>
                        <a:off x="323925" y="5503069"/>
                        <a:ext cx="11544150" cy="989806"/>
                      </a:xfrm>
                      <a:prstGeom prst="rect">
                        <a:avLst/>
                      </a:prstGeom>
                    </p:spPr>
                  </p:pic>
                </p:oleObj>
              </mc:Fallback>
            </mc:AlternateContent>
          </a:graphicData>
        </a:graphic>
      </p:graphicFrame>
    </p:spTree>
    <p:extLst>
      <p:ext uri="{BB962C8B-B14F-4D97-AF65-F5344CB8AC3E}">
        <p14:creationId xmlns:p14="http://schemas.microsoft.com/office/powerpoint/2010/main" val="2500959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Energy, Broad Application</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Non-business energy property credit – extension and modification:</a:t>
            </a:r>
          </a:p>
          <a:p>
            <a:pPr lvl="1">
              <a:buFont typeface="Calibri" panose="020F0502020204030204" pitchFamily="34" charset="0"/>
              <a:buChar char="–"/>
            </a:pPr>
            <a:r>
              <a:rPr lang="en-US" dirty="0"/>
              <a:t>Extended through 2031 (was set to expire in 2021);</a:t>
            </a:r>
          </a:p>
          <a:p>
            <a:pPr lvl="1">
              <a:buFont typeface="Calibri" panose="020F0502020204030204" pitchFamily="34" charset="0"/>
              <a:buChar char="–"/>
            </a:pPr>
            <a:r>
              <a:rPr lang="en-US" dirty="0"/>
              <a:t>Credit increased from 10% to 30% of qualified energy efficiency improvements;</a:t>
            </a:r>
          </a:p>
          <a:p>
            <a:pPr lvl="1">
              <a:buFont typeface="Calibri" panose="020F0502020204030204" pitchFamily="34" charset="0"/>
              <a:buChar char="–"/>
            </a:pPr>
            <a:r>
              <a:rPr lang="en-US" dirty="0"/>
              <a:t>Lifetime cap increased from $500 to $1,200;</a:t>
            </a:r>
          </a:p>
          <a:p>
            <a:pPr lvl="1">
              <a:buFont typeface="Calibri" panose="020F0502020204030204" pitchFamily="34" charset="0"/>
              <a:buChar char="–"/>
            </a:pPr>
            <a:r>
              <a:rPr lang="en-US" dirty="0"/>
              <a:t>Numerous other small changes.</a:t>
            </a:r>
          </a:p>
          <a:p>
            <a:pPr marL="457200" lvl="1" indent="0">
              <a:buNone/>
            </a:pPr>
            <a:endParaRPr lang="en-US" dirty="0"/>
          </a:p>
        </p:txBody>
      </p:sp>
    </p:spTree>
    <p:extLst>
      <p:ext uri="{BB962C8B-B14F-4D97-AF65-F5344CB8AC3E}">
        <p14:creationId xmlns:p14="http://schemas.microsoft.com/office/powerpoint/2010/main" val="2594154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Energy, Broad Application</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825625"/>
            <a:ext cx="10515600" cy="3169069"/>
          </a:xfrm>
        </p:spPr>
        <p:txBody>
          <a:bodyPr>
            <a:normAutofit/>
          </a:bodyPr>
          <a:lstStyle/>
          <a:p>
            <a:r>
              <a:rPr lang="en-US" dirty="0"/>
              <a:t>Residential Energy Efficient Property – extension and modification:</a:t>
            </a:r>
          </a:p>
          <a:p>
            <a:pPr lvl="1">
              <a:buFont typeface="Calibri" panose="020F0502020204030204" pitchFamily="34" charset="0"/>
              <a:buChar char="–"/>
            </a:pPr>
            <a:r>
              <a:rPr lang="en-US" dirty="0"/>
              <a:t>Extended through 2033 (was set to expire in 2023);</a:t>
            </a:r>
          </a:p>
          <a:p>
            <a:pPr lvl="1">
              <a:buFont typeface="Calibri" panose="020F0502020204030204" pitchFamily="34" charset="0"/>
              <a:buChar char="–"/>
            </a:pPr>
            <a:r>
              <a:rPr lang="en-US" dirty="0"/>
              <a:t>Expanded to included </a:t>
            </a:r>
            <a:r>
              <a:rPr lang="en-US" i="1" dirty="0"/>
              <a:t>qualified battery storage technology expenditures</a:t>
            </a:r>
            <a:r>
              <a:rPr lang="en-US" dirty="0"/>
              <a:t>.</a:t>
            </a:r>
          </a:p>
          <a:p>
            <a:pPr marL="457200" lvl="1" indent="0">
              <a:buNone/>
            </a:pPr>
            <a:endParaRPr lang="en-US" dirty="0"/>
          </a:p>
          <a:p>
            <a:pPr marL="457200" lvl="1" indent="0">
              <a:buNone/>
            </a:pPr>
            <a:endParaRPr lang="en-US" dirty="0"/>
          </a:p>
        </p:txBody>
      </p:sp>
      <p:graphicFrame>
        <p:nvGraphicFramePr>
          <p:cNvPr id="5" name="Object 4">
            <a:extLst>
              <a:ext uri="{FF2B5EF4-FFF2-40B4-BE49-F238E27FC236}">
                <a16:creationId xmlns:a16="http://schemas.microsoft.com/office/drawing/2014/main" id="{1AEDB68D-EAC6-4238-A059-E161CF99383C}"/>
              </a:ext>
            </a:extLst>
          </p:cNvPr>
          <p:cNvGraphicFramePr>
            <a:graphicFrameLocks noChangeAspect="1"/>
          </p:cNvGraphicFramePr>
          <p:nvPr>
            <p:extLst>
              <p:ext uri="{D42A27DB-BD31-4B8C-83A1-F6EECF244321}">
                <p14:modId xmlns:p14="http://schemas.microsoft.com/office/powerpoint/2010/main" val="1630507252"/>
              </p:ext>
            </p:extLst>
          </p:nvPr>
        </p:nvGraphicFramePr>
        <p:xfrm>
          <a:off x="463550" y="3942781"/>
          <a:ext cx="11264900" cy="989012"/>
        </p:xfrm>
        <a:graphic>
          <a:graphicData uri="http://schemas.openxmlformats.org/presentationml/2006/ole">
            <mc:AlternateContent xmlns:mc="http://schemas.openxmlformats.org/markup-compatibility/2006">
              <mc:Choice xmlns:v="urn:schemas-microsoft-com:vml" Requires="v">
                <p:oleObj name="Worksheet" r:id="rId2" imgW="9972723" imgH="876314" progId="Excel.Sheet.12">
                  <p:embed/>
                </p:oleObj>
              </mc:Choice>
              <mc:Fallback>
                <p:oleObj name="Worksheet" r:id="rId2" imgW="9972723" imgH="876314" progId="Excel.Sheet.12">
                  <p:embed/>
                  <p:pic>
                    <p:nvPicPr>
                      <p:cNvPr id="5" name="Object 4">
                        <a:extLst>
                          <a:ext uri="{FF2B5EF4-FFF2-40B4-BE49-F238E27FC236}">
                            <a16:creationId xmlns:a16="http://schemas.microsoft.com/office/drawing/2014/main" id="{1AEDB68D-EAC6-4238-A059-E161CF99383C}"/>
                          </a:ext>
                        </a:extLst>
                      </p:cNvPr>
                      <p:cNvPicPr/>
                      <p:nvPr/>
                    </p:nvPicPr>
                    <p:blipFill>
                      <a:blip r:embed="rId3"/>
                      <a:stretch>
                        <a:fillRect/>
                      </a:stretch>
                    </p:blipFill>
                    <p:spPr>
                      <a:xfrm>
                        <a:off x="463550" y="3942781"/>
                        <a:ext cx="11264900" cy="989012"/>
                      </a:xfrm>
                      <a:prstGeom prst="rect">
                        <a:avLst/>
                      </a:prstGeom>
                    </p:spPr>
                  </p:pic>
                </p:oleObj>
              </mc:Fallback>
            </mc:AlternateContent>
          </a:graphicData>
        </a:graphic>
      </p:graphicFrame>
    </p:spTree>
    <p:extLst>
      <p:ext uri="{BB962C8B-B14F-4D97-AF65-F5344CB8AC3E}">
        <p14:creationId xmlns:p14="http://schemas.microsoft.com/office/powerpoint/2010/main" val="5020783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Energy, Broad Application</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lnSpcReduction="10000"/>
          </a:bodyPr>
          <a:lstStyle/>
          <a:p>
            <a:r>
              <a:rPr lang="en-US" dirty="0"/>
              <a:t>New Qualified Plug-in Electric Drive Motor Vehicles</a:t>
            </a:r>
          </a:p>
          <a:p>
            <a:pPr lvl="1">
              <a:buFont typeface="Calibri" panose="020F0502020204030204" pitchFamily="34" charset="0"/>
              <a:buChar char="–"/>
            </a:pPr>
            <a:r>
              <a:rPr lang="en-US" dirty="0"/>
              <a:t>Credit for personal use vehicles through 2031</a:t>
            </a:r>
          </a:p>
          <a:p>
            <a:pPr lvl="1">
              <a:buFont typeface="Calibri" panose="020F0502020204030204" pitchFamily="34" charset="0"/>
              <a:buChar char="–"/>
            </a:pPr>
            <a:r>
              <a:rPr lang="en-US" dirty="0"/>
              <a:t>Capped at 50% of the purchase price</a:t>
            </a:r>
          </a:p>
          <a:p>
            <a:pPr lvl="1">
              <a:buFont typeface="Calibri" panose="020F0502020204030204" pitchFamily="34" charset="0"/>
              <a:buChar char="–"/>
            </a:pPr>
            <a:r>
              <a:rPr lang="en-US" dirty="0"/>
              <a:t>Base credit of $4,000</a:t>
            </a:r>
          </a:p>
          <a:p>
            <a:pPr lvl="1">
              <a:buFont typeface="Calibri" panose="020F0502020204030204" pitchFamily="34" charset="0"/>
              <a:buChar char="–"/>
            </a:pPr>
            <a:r>
              <a:rPr lang="en-US" dirty="0"/>
              <a:t>Additional $3,500 for vehicles with greater battery capacity</a:t>
            </a:r>
          </a:p>
          <a:p>
            <a:pPr lvl="1">
              <a:buFont typeface="Calibri" panose="020F0502020204030204" pitchFamily="34" charset="0"/>
              <a:buChar char="–"/>
            </a:pPr>
            <a:r>
              <a:rPr lang="en-US" dirty="0"/>
              <a:t>Additional $4,500 for vehicles assembled in the US</a:t>
            </a:r>
          </a:p>
          <a:p>
            <a:pPr lvl="1">
              <a:buFont typeface="Calibri" panose="020F0502020204030204" pitchFamily="34" charset="0"/>
              <a:buChar char="–"/>
            </a:pPr>
            <a:r>
              <a:rPr lang="en-US" dirty="0"/>
              <a:t>Additional $500 for vehicles with US-made parts</a:t>
            </a:r>
          </a:p>
          <a:p>
            <a:pPr lvl="1">
              <a:buFont typeface="Calibri" panose="020F0502020204030204" pitchFamily="34" charset="0"/>
              <a:buChar char="–"/>
            </a:pPr>
            <a:r>
              <a:rPr lang="en-US" dirty="0"/>
              <a:t>Phaseout for taxpayers with income in excess of $800,000 (MFJ)</a:t>
            </a:r>
          </a:p>
          <a:p>
            <a:pPr lvl="1">
              <a:buFont typeface="Calibri" panose="020F0502020204030204" pitchFamily="34" charset="0"/>
              <a:buChar char="–"/>
            </a:pPr>
            <a:r>
              <a:rPr lang="en-US" dirty="0"/>
              <a:t>MSRP vehicle eligibility cap</a:t>
            </a:r>
          </a:p>
          <a:p>
            <a:pPr lvl="1">
              <a:buFont typeface="Calibri" panose="020F0502020204030204" pitchFamily="34" charset="0"/>
              <a:buChar char="–"/>
            </a:pPr>
            <a:r>
              <a:rPr lang="en-US" dirty="0"/>
              <a:t>2 or 3 wheeled vehicles separately eligible</a:t>
            </a:r>
          </a:p>
          <a:p>
            <a:pPr lvl="1">
              <a:buFont typeface="Calibri" panose="020F0502020204030204" pitchFamily="34" charset="0"/>
              <a:buChar char="–"/>
            </a:pPr>
            <a:r>
              <a:rPr lang="en-US" dirty="0"/>
              <a:t>Repeals the current credit provided by Section 30D</a:t>
            </a:r>
          </a:p>
          <a:p>
            <a:pPr lvl="1">
              <a:buFont typeface="Calibri" panose="020F0502020204030204" pitchFamily="34" charset="0"/>
              <a:buChar char="–"/>
            </a:pPr>
            <a:endParaRPr lang="en-US" dirty="0"/>
          </a:p>
          <a:p>
            <a:pPr marL="457200" lvl="1" indent="0">
              <a:buNone/>
            </a:pPr>
            <a:endParaRPr lang="en-US" dirty="0"/>
          </a:p>
        </p:txBody>
      </p:sp>
    </p:spTree>
    <p:extLst>
      <p:ext uri="{BB962C8B-B14F-4D97-AF65-F5344CB8AC3E}">
        <p14:creationId xmlns:p14="http://schemas.microsoft.com/office/powerpoint/2010/main" val="3799977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Energy, Broad Application</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Credit for Previously-owned Qualified Plug-in Electric Drive Motor Vehicles.</a:t>
            </a:r>
          </a:p>
          <a:p>
            <a:pPr lvl="1">
              <a:buFont typeface="Calibri" panose="020F0502020204030204" pitchFamily="34" charset="0"/>
              <a:buChar char="–"/>
            </a:pPr>
            <a:r>
              <a:rPr lang="en-US" dirty="0"/>
              <a:t>Credit equals:</a:t>
            </a:r>
          </a:p>
          <a:p>
            <a:pPr marL="1371600" lvl="2" indent="-457200">
              <a:buFont typeface="Wingdings" panose="05000000000000000000" pitchFamily="2" charset="2"/>
              <a:buChar char="q"/>
            </a:pPr>
            <a:r>
              <a:rPr lang="en-US" dirty="0"/>
              <a:t>$1,250, plus</a:t>
            </a:r>
          </a:p>
          <a:p>
            <a:pPr marL="1371600" lvl="2" indent="-457200">
              <a:buFont typeface="Wingdings" panose="05000000000000000000" pitchFamily="2" charset="2"/>
              <a:buChar char="q"/>
            </a:pPr>
            <a:r>
              <a:rPr lang="en-US" dirty="0"/>
              <a:t>The lessor of $1,250 of $208.50 for each kwh of battery capacity exceeding 4 kwh.</a:t>
            </a:r>
          </a:p>
          <a:p>
            <a:pPr lvl="1">
              <a:buFont typeface="Calibri" panose="020F0502020204030204" pitchFamily="34" charset="0"/>
              <a:buChar char="–"/>
            </a:pPr>
            <a:r>
              <a:rPr lang="en-US" dirty="0"/>
              <a:t>Credit cannot exceed 30% of the sale price.</a:t>
            </a:r>
          </a:p>
          <a:p>
            <a:pPr lvl="1">
              <a:buFont typeface="Calibri" panose="020F0502020204030204" pitchFamily="34" charset="0"/>
              <a:buChar char="–"/>
            </a:pPr>
            <a:r>
              <a:rPr lang="en-US" dirty="0"/>
              <a:t>Sale price cannot exceed $25,000.</a:t>
            </a:r>
          </a:p>
          <a:p>
            <a:pPr lvl="1">
              <a:buFont typeface="Calibri" panose="020F0502020204030204" pitchFamily="34" charset="0"/>
              <a:buChar char="–"/>
            </a:pPr>
            <a:r>
              <a:rPr lang="en-US" dirty="0"/>
              <a:t>Phased-out as AGI exceeds $150,000 (MFJ).</a:t>
            </a:r>
          </a:p>
          <a:p>
            <a:pPr lvl="1">
              <a:buFont typeface="Calibri" panose="020F0502020204030204" pitchFamily="34" charset="0"/>
              <a:buChar char="–"/>
            </a:pPr>
            <a:r>
              <a:rPr lang="en-US" dirty="0"/>
              <a:t>Car must be at least two model years earlier than the calendar year</a:t>
            </a:r>
          </a:p>
          <a:p>
            <a:pPr lvl="1">
              <a:buFont typeface="Calibri" panose="020F0502020204030204" pitchFamily="34" charset="0"/>
              <a:buChar char="–"/>
            </a:pPr>
            <a:r>
              <a:rPr lang="en-US" dirty="0"/>
              <a:t>Must be acquired with a </a:t>
            </a:r>
            <a:r>
              <a:rPr lang="en-US" i="1" dirty="0"/>
              <a:t>qualified sale.</a:t>
            </a:r>
          </a:p>
          <a:p>
            <a:pPr lvl="1">
              <a:buFont typeface="Calibri" panose="020F0502020204030204" pitchFamily="34" charset="0"/>
              <a:buChar char="–"/>
            </a:pPr>
            <a:r>
              <a:rPr lang="en-US" dirty="0"/>
              <a:t>Can only claim the credit once every 3-years.</a:t>
            </a:r>
          </a:p>
          <a:p>
            <a:pPr marL="914400" lvl="2" indent="0">
              <a:buNone/>
            </a:pPr>
            <a:endParaRPr lang="en-US" dirty="0"/>
          </a:p>
          <a:p>
            <a:pPr lvl="1">
              <a:buFont typeface="Calibri" panose="020F0502020204030204" pitchFamily="34" charset="0"/>
              <a:buChar char="–"/>
            </a:pPr>
            <a:endParaRPr lang="en-US" dirty="0"/>
          </a:p>
          <a:p>
            <a:pPr marL="457200" lvl="1" indent="0">
              <a:buNone/>
            </a:pPr>
            <a:endParaRPr lang="en-US" dirty="0"/>
          </a:p>
        </p:txBody>
      </p:sp>
    </p:spTree>
    <p:extLst>
      <p:ext uri="{BB962C8B-B14F-4D97-AF65-F5344CB8AC3E}">
        <p14:creationId xmlns:p14="http://schemas.microsoft.com/office/powerpoint/2010/main" val="438149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Energy, Broad Application</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Credit for Qualified Commercial Electric Vehicles</a:t>
            </a:r>
          </a:p>
          <a:p>
            <a:pPr lvl="1">
              <a:buFont typeface="Calibri" panose="020F0502020204030204" pitchFamily="34" charset="0"/>
              <a:buChar char="–"/>
            </a:pPr>
            <a:r>
              <a:rPr lang="en-US" dirty="0"/>
              <a:t>Credit equals 30% of the vehicle’s basis</a:t>
            </a:r>
          </a:p>
          <a:p>
            <a:pPr lvl="1">
              <a:buFont typeface="Calibri" panose="020F0502020204030204" pitchFamily="34" charset="0"/>
              <a:buChar char="–"/>
            </a:pPr>
            <a:r>
              <a:rPr lang="en-US" dirty="0"/>
              <a:t>Must be a plug-in vehicle without a combustion engine (or a qualified fuel cell vehicle)</a:t>
            </a:r>
          </a:p>
          <a:p>
            <a:pPr lvl="1">
              <a:buFont typeface="Calibri" panose="020F0502020204030204" pitchFamily="34" charset="0"/>
              <a:buChar char="–"/>
            </a:pPr>
            <a:r>
              <a:rPr lang="en-US" dirty="0"/>
              <a:t>Credit available from 2022 through 2031</a:t>
            </a:r>
          </a:p>
          <a:p>
            <a:pPr marL="914400" lvl="2" indent="0">
              <a:buNone/>
            </a:pPr>
            <a:endParaRPr lang="en-US" dirty="0"/>
          </a:p>
          <a:p>
            <a:pPr lvl="1">
              <a:buFont typeface="Calibri" panose="020F0502020204030204" pitchFamily="34" charset="0"/>
              <a:buChar char="–"/>
            </a:pPr>
            <a:endParaRPr lang="en-US" dirty="0"/>
          </a:p>
          <a:p>
            <a:pPr marL="457200" lvl="1" indent="0">
              <a:buNone/>
            </a:pPr>
            <a:endParaRPr lang="en-US" dirty="0"/>
          </a:p>
        </p:txBody>
      </p:sp>
    </p:spTree>
    <p:extLst>
      <p:ext uri="{BB962C8B-B14F-4D97-AF65-F5344CB8AC3E}">
        <p14:creationId xmlns:p14="http://schemas.microsoft.com/office/powerpoint/2010/main" val="1650055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ctrTitle"/>
          </p:nvPr>
        </p:nvSpPr>
        <p:spPr>
          <a:xfrm>
            <a:off x="1454989" y="2976607"/>
            <a:ext cx="9144000" cy="904786"/>
          </a:xfrm>
        </p:spPr>
        <p:txBody>
          <a:bodyPr>
            <a:normAutofit fontScale="90000"/>
          </a:bodyPr>
          <a:lstStyle/>
          <a:p>
            <a:r>
              <a:rPr lang="en-US" dirty="0"/>
              <a:t>Conclusions on the House Ways and Means Proposals</a:t>
            </a:r>
          </a:p>
        </p:txBody>
      </p:sp>
    </p:spTree>
    <p:extLst>
      <p:ext uri="{BB962C8B-B14F-4D97-AF65-F5344CB8AC3E}">
        <p14:creationId xmlns:p14="http://schemas.microsoft.com/office/powerpoint/2010/main" val="41819937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altLang="en-US" sz="3600" b="1" dirty="0">
                <a:solidFill>
                  <a:schemeClr val="tx2"/>
                </a:solidFill>
              </a:rPr>
              <a:t>Now the Senate Proposals: They Are Not Gone</a:t>
            </a:r>
            <a:br>
              <a:rPr lang="en-US" altLang="en-US" sz="3400" dirty="0">
                <a:solidFill>
                  <a:schemeClr val="tx2"/>
                </a:solidFill>
              </a:rPr>
            </a:br>
            <a:endParaRPr lang="en-US" altLang="en-US" sz="3400" dirty="0"/>
          </a:p>
        </p:txBody>
      </p:sp>
      <p:sp>
        <p:nvSpPr>
          <p:cNvPr id="3075" name="Rectangle 3"/>
          <p:cNvSpPr>
            <a:spLocks noGrp="1" noChangeArrowheads="1"/>
          </p:cNvSpPr>
          <p:nvPr>
            <p:ph type="subTitle" idx="1"/>
          </p:nvPr>
        </p:nvSpPr>
        <p:spPr/>
        <p:txBody>
          <a:bodyPr>
            <a:normAutofit/>
          </a:bodyPr>
          <a:lstStyle/>
          <a:p>
            <a:pPr eaLnBrk="1" hangingPunct="1"/>
            <a:r>
              <a:rPr lang="en-US" altLang="en-US" sz="3200" dirty="0"/>
              <a:t>Why the Democrats </a:t>
            </a:r>
            <a:r>
              <a:rPr lang="en-US" altLang="en-US" sz="3600" dirty="0"/>
              <a:t>May</a:t>
            </a:r>
            <a:r>
              <a:rPr lang="en-US" altLang="en-US" sz="3200" dirty="0"/>
              <a:t> Do a Deal</a:t>
            </a:r>
          </a:p>
        </p:txBody>
      </p:sp>
      <p:sp>
        <p:nvSpPr>
          <p:cNvPr id="5" name="Slide Number Placeholder 4"/>
          <p:cNvSpPr>
            <a:spLocks noGrp="1"/>
          </p:cNvSpPr>
          <p:nvPr>
            <p:ph type="sldNum" sz="quarter" idx="4294967295"/>
          </p:nvPr>
        </p:nvSpPr>
        <p:spPr>
          <a:xfrm>
            <a:off x="0" y="6248400"/>
            <a:ext cx="782638" cy="488950"/>
          </a:xfrm>
          <a:prstGeom prst="rect">
            <a:avLst/>
          </a:prstGeom>
        </p:spPr>
        <p:txBody>
          <a:bodyPr/>
          <a:lstStyle/>
          <a:p>
            <a:pPr fontAlgn="base">
              <a:spcBef>
                <a:spcPct val="0"/>
              </a:spcBef>
              <a:spcAft>
                <a:spcPct val="0"/>
              </a:spcAft>
              <a:defRPr/>
            </a:pPr>
            <a:fld id="{DF512CA7-9ABB-4E7F-87A3-5B30D1E5FAEE}" type="slidenum">
              <a:rPr lang="en-US" altLang="en-US">
                <a:solidFill>
                  <a:srgbClr val="FFFFFF"/>
                </a:solidFill>
                <a:latin typeface="Arial" charset="0"/>
              </a:rPr>
              <a:pPr fontAlgn="base">
                <a:spcBef>
                  <a:spcPct val="0"/>
                </a:spcBef>
                <a:spcAft>
                  <a:spcPct val="0"/>
                </a:spcAft>
                <a:defRPr/>
              </a:pPr>
              <a:t>67</a:t>
            </a:fld>
            <a:endParaRPr lang="en-US" altLang="en-US" dirty="0">
              <a:solidFill>
                <a:srgbClr val="FFFFFF"/>
              </a:solidFill>
              <a:latin typeface="Arial" charset="0"/>
            </a:endParaRPr>
          </a:p>
        </p:txBody>
      </p:sp>
    </p:spTree>
    <p:extLst>
      <p:ext uri="{BB962C8B-B14F-4D97-AF65-F5344CB8AC3E}">
        <p14:creationId xmlns:p14="http://schemas.microsoft.com/office/powerpoint/2010/main" val="1657631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782638" y="1041400"/>
            <a:ext cx="10309654" cy="2387600"/>
          </a:xfrm>
        </p:spPr>
        <p:txBody>
          <a:bodyPr/>
          <a:lstStyle/>
          <a:p>
            <a:pPr eaLnBrk="1" hangingPunct="1"/>
            <a:r>
              <a:rPr lang="en-US" altLang="en-US" sz="3400" b="1" dirty="0">
                <a:solidFill>
                  <a:schemeClr val="tx2"/>
                </a:solidFill>
              </a:rPr>
              <a:t>Sanders, Van Hollen (and Biden) Tax Proposals that Would Affect Estate Planning: Further Rocking the World</a:t>
            </a:r>
            <a:endParaRPr lang="en-US" altLang="en-US" sz="3400" b="1" dirty="0"/>
          </a:p>
        </p:txBody>
      </p:sp>
      <p:sp>
        <p:nvSpPr>
          <p:cNvPr id="5" name="Slide Number Placeholder 4"/>
          <p:cNvSpPr>
            <a:spLocks noGrp="1"/>
          </p:cNvSpPr>
          <p:nvPr>
            <p:ph type="sldNum" sz="quarter" idx="4294967295"/>
          </p:nvPr>
        </p:nvSpPr>
        <p:spPr>
          <a:xfrm>
            <a:off x="0" y="6248400"/>
            <a:ext cx="782638" cy="488950"/>
          </a:xfrm>
          <a:prstGeom prst="rect">
            <a:avLst/>
          </a:prstGeom>
        </p:spPr>
        <p:txBody>
          <a:bodyPr/>
          <a:lstStyle/>
          <a:p>
            <a:pPr fontAlgn="base">
              <a:spcBef>
                <a:spcPct val="0"/>
              </a:spcBef>
              <a:spcAft>
                <a:spcPct val="0"/>
              </a:spcAft>
              <a:defRPr/>
            </a:pPr>
            <a:fld id="{DF512CA7-9ABB-4E7F-87A3-5B30D1E5FAEE}" type="slidenum">
              <a:rPr lang="en-US" altLang="en-US">
                <a:solidFill>
                  <a:srgbClr val="FFFFFF"/>
                </a:solidFill>
                <a:latin typeface="Arial" charset="0"/>
              </a:rPr>
              <a:pPr fontAlgn="base">
                <a:spcBef>
                  <a:spcPct val="0"/>
                </a:spcBef>
                <a:spcAft>
                  <a:spcPct val="0"/>
                </a:spcAft>
                <a:defRPr/>
              </a:pPr>
              <a:t>68</a:t>
            </a:fld>
            <a:endParaRPr lang="en-US" altLang="en-US" dirty="0">
              <a:solidFill>
                <a:srgbClr val="FFFFFF"/>
              </a:solidFill>
              <a:latin typeface="Arial" charset="0"/>
            </a:endParaRPr>
          </a:p>
        </p:txBody>
      </p:sp>
    </p:spTree>
    <p:extLst>
      <p:ext uri="{BB962C8B-B14F-4D97-AF65-F5344CB8AC3E}">
        <p14:creationId xmlns:p14="http://schemas.microsoft.com/office/powerpoint/2010/main" val="10298099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Introduction on “Other” Proposals</a:t>
            </a:r>
          </a:p>
        </p:txBody>
      </p:sp>
      <p:sp>
        <p:nvSpPr>
          <p:cNvPr id="3" name="Content Placeholder 2"/>
          <p:cNvSpPr>
            <a:spLocks noGrp="1"/>
          </p:cNvSpPr>
          <p:nvPr>
            <p:ph idx="1"/>
          </p:nvPr>
        </p:nvSpPr>
        <p:spPr/>
        <p:txBody>
          <a:bodyPr>
            <a:normAutofit/>
          </a:bodyPr>
          <a:lstStyle/>
          <a:p>
            <a:r>
              <a:rPr lang="en-US" b="1" dirty="0">
                <a:solidFill>
                  <a:schemeClr val="tx2"/>
                </a:solidFill>
              </a:rPr>
              <a:t>The House Ways &amp; Means proposals leave out much of what Senators (and President Biden) have proposed.</a:t>
            </a:r>
          </a:p>
          <a:p>
            <a:r>
              <a:rPr lang="en-US" b="1" dirty="0">
                <a:solidFill>
                  <a:schemeClr val="tx2"/>
                </a:solidFill>
              </a:rPr>
              <a:t>Inter-relationship of income tax changes, Sanders and Van Hollen is key.</a:t>
            </a:r>
          </a:p>
          <a:p>
            <a:r>
              <a:rPr lang="en-US" b="1" dirty="0">
                <a:solidFill>
                  <a:schemeClr val="tx2"/>
                </a:solidFill>
              </a:rPr>
              <a:t>We will discuss of these, the constitutionality and end with discussion of practical planning implications.</a:t>
            </a:r>
          </a:p>
          <a:p>
            <a:r>
              <a:rPr lang="en-US" b="1" dirty="0">
                <a:solidFill>
                  <a:schemeClr val="tx2"/>
                </a:solidFill>
              </a:rPr>
              <a:t>President Biden addressed a joint session of Congress but not all of what he said he wants has yet to be proposed. </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69</a:t>
            </a:fld>
            <a:endParaRPr lang="en-US" altLang="en-US" dirty="0">
              <a:solidFill>
                <a:srgbClr val="FFFFFF"/>
              </a:solidFill>
              <a:latin typeface="Arial" charset="0"/>
            </a:endParaRPr>
          </a:p>
        </p:txBody>
      </p:sp>
    </p:spTree>
    <p:extLst>
      <p:ext uri="{BB962C8B-B14F-4D97-AF65-F5344CB8AC3E}">
        <p14:creationId xmlns:p14="http://schemas.microsoft.com/office/powerpoint/2010/main" val="317003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IRS Funding &amp; Compliance</a:t>
            </a:r>
            <a:endParaRPr lang="en-US" dirty="0">
              <a:solidFill>
                <a:srgbClr val="FF0000"/>
              </a:solidFill>
            </a:endParaRP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sz="3200" dirty="0"/>
              <a:t>The legislation would also impose limitations on pass-through deductions for conservation easements to curb these “syndicated” transactions being used as tax shelters.</a:t>
            </a:r>
          </a:p>
          <a:p>
            <a:pPr lvl="1">
              <a:buFont typeface="Calibri" panose="020F0502020204030204" pitchFamily="34" charset="0"/>
              <a:buChar char="–"/>
            </a:pPr>
            <a:r>
              <a:rPr lang="en-US" sz="3200" dirty="0"/>
              <a:t>These new rules would apply after 12/23/2016 generally.</a:t>
            </a:r>
          </a:p>
          <a:p>
            <a:pPr lvl="1">
              <a:buFont typeface="Calibri" panose="020F0502020204030204" pitchFamily="34" charset="0"/>
              <a:buChar char="–"/>
            </a:pPr>
            <a:r>
              <a:rPr lang="en-US" sz="3200" dirty="0"/>
              <a:t>Or, in the case of certified historic structures after 12/31/18.</a:t>
            </a:r>
          </a:p>
          <a:p>
            <a:pPr lvl="1">
              <a:buFont typeface="Calibri" panose="020F0502020204030204" pitchFamily="34" charset="0"/>
              <a:buChar char="–"/>
            </a:pPr>
            <a:r>
              <a:rPr lang="en-US" sz="3200" dirty="0"/>
              <a:t>Note that probably more decisions in the past year have dealt with conservation easements than any other single issue.</a:t>
            </a:r>
          </a:p>
          <a:p>
            <a:endParaRPr lang="en-US" dirty="0"/>
          </a:p>
          <a:p>
            <a:endParaRPr lang="en-US" dirty="0"/>
          </a:p>
          <a:p>
            <a:endParaRPr lang="en-US" dirty="0"/>
          </a:p>
        </p:txBody>
      </p:sp>
    </p:spTree>
    <p:extLst>
      <p:ext uri="{BB962C8B-B14F-4D97-AF65-F5344CB8AC3E}">
        <p14:creationId xmlns:p14="http://schemas.microsoft.com/office/powerpoint/2010/main" val="21528972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altLang="en-US" sz="5400" dirty="0">
                <a:solidFill>
                  <a:schemeClr val="tx2"/>
                </a:solidFill>
              </a:rPr>
              <a:t>Income Tax Proposals</a:t>
            </a:r>
          </a:p>
        </p:txBody>
      </p:sp>
      <p:sp>
        <p:nvSpPr>
          <p:cNvPr id="3075" name="Rectangle 3"/>
          <p:cNvSpPr>
            <a:spLocks noGrp="1" noChangeArrowheads="1"/>
          </p:cNvSpPr>
          <p:nvPr>
            <p:ph type="subTitle" idx="1"/>
          </p:nvPr>
        </p:nvSpPr>
        <p:spPr/>
        <p:txBody>
          <a:bodyPr/>
          <a:lstStyle/>
          <a:p>
            <a:pPr eaLnBrk="1" hangingPunct="1"/>
            <a:r>
              <a:rPr lang="en-US" altLang="en-US" sz="3200" b="1" dirty="0"/>
              <a:t>Income Tax, Capital Gains, Social Security</a:t>
            </a:r>
          </a:p>
        </p:txBody>
      </p:sp>
      <p:sp>
        <p:nvSpPr>
          <p:cNvPr id="2" name="Slide Number Placeholder 1"/>
          <p:cNvSpPr>
            <a:spLocks noGrp="1"/>
          </p:cNvSpPr>
          <p:nvPr>
            <p:ph type="sldNum" sz="quarter" idx="4294967295"/>
          </p:nvPr>
        </p:nvSpPr>
        <p:spPr>
          <a:xfrm>
            <a:off x="0" y="6248400"/>
            <a:ext cx="782638" cy="488950"/>
          </a:xfrm>
          <a:prstGeom prst="rect">
            <a:avLst/>
          </a:prstGeom>
        </p:spPr>
        <p:txBody>
          <a:bodyPr/>
          <a:lstStyle/>
          <a:p>
            <a:pPr fontAlgn="base">
              <a:spcBef>
                <a:spcPct val="0"/>
              </a:spcBef>
              <a:spcAft>
                <a:spcPct val="0"/>
              </a:spcAft>
              <a:defRPr/>
            </a:pPr>
            <a:fld id="{DF512CA7-9ABB-4E7F-87A3-5B30D1E5FAEE}" type="slidenum">
              <a:rPr lang="en-US" altLang="en-US">
                <a:solidFill>
                  <a:srgbClr val="FFFFFF"/>
                </a:solidFill>
                <a:latin typeface="Arial" charset="0"/>
              </a:rPr>
              <a:pPr fontAlgn="base">
                <a:spcBef>
                  <a:spcPct val="0"/>
                </a:spcBef>
                <a:spcAft>
                  <a:spcPct val="0"/>
                </a:spcAft>
                <a:defRPr/>
              </a:pPr>
              <a:t>70</a:t>
            </a:fld>
            <a:endParaRPr lang="en-US" altLang="en-US" dirty="0">
              <a:solidFill>
                <a:srgbClr val="FFFFFF"/>
              </a:solidFill>
              <a:latin typeface="Arial" charset="0"/>
            </a:endParaRPr>
          </a:p>
        </p:txBody>
      </p:sp>
    </p:spTree>
    <p:extLst>
      <p:ext uri="{BB962C8B-B14F-4D97-AF65-F5344CB8AC3E}">
        <p14:creationId xmlns:p14="http://schemas.microsoft.com/office/powerpoint/2010/main" val="2502540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F66E-107B-4142-B3E1-96CE056093B5}"/>
              </a:ext>
            </a:extLst>
          </p:cNvPr>
          <p:cNvSpPr>
            <a:spLocks noGrp="1"/>
          </p:cNvSpPr>
          <p:nvPr>
            <p:ph type="title"/>
          </p:nvPr>
        </p:nvSpPr>
        <p:spPr/>
        <p:txBody>
          <a:bodyPr/>
          <a:lstStyle/>
          <a:p>
            <a:r>
              <a:rPr lang="en-US" dirty="0">
                <a:solidFill>
                  <a:srgbClr val="FF0000"/>
                </a:solidFill>
              </a:rPr>
              <a:t>Capital Gain Increases</a:t>
            </a:r>
          </a:p>
        </p:txBody>
      </p:sp>
      <p:sp>
        <p:nvSpPr>
          <p:cNvPr id="3" name="Content Placeholder 2">
            <a:extLst>
              <a:ext uri="{FF2B5EF4-FFF2-40B4-BE49-F238E27FC236}">
                <a16:creationId xmlns:a16="http://schemas.microsoft.com/office/drawing/2014/main" id="{A11E07F1-AF6C-435A-90E9-95FFB66CBDB5}"/>
              </a:ext>
            </a:extLst>
          </p:cNvPr>
          <p:cNvSpPr>
            <a:spLocks noGrp="1"/>
          </p:cNvSpPr>
          <p:nvPr>
            <p:ph idx="1"/>
          </p:nvPr>
        </p:nvSpPr>
        <p:spPr/>
        <p:txBody>
          <a:bodyPr>
            <a:noAutofit/>
          </a:bodyPr>
          <a:lstStyle/>
          <a:p>
            <a:r>
              <a:rPr lang="en-US" sz="3200" b="1" dirty="0">
                <a:solidFill>
                  <a:schemeClr val="tx2"/>
                </a:solidFill>
              </a:rPr>
              <a:t>39.6% rate applied to capital gains over $1,000,000. (Plus, maybe 3.8% for NIIT.) The House Ways &amp; Means proposal would only increase the rate to 25%. </a:t>
            </a:r>
          </a:p>
          <a:p>
            <a:r>
              <a:rPr lang="en-US" sz="3200" b="1" dirty="0">
                <a:solidFill>
                  <a:schemeClr val="tx2"/>
                </a:solidFill>
              </a:rPr>
              <a:t>Eliminate the Basis “Step-up” at Death – (If you have a copy of the McGrath/Blattmachr book “Carryover Basis under the 1976 Tax Reform Act,” you could be rich).</a:t>
            </a:r>
          </a:p>
          <a:p>
            <a:r>
              <a:rPr lang="en-US" sz="3200" b="1" dirty="0">
                <a:solidFill>
                  <a:schemeClr val="tx2"/>
                </a:solidFill>
              </a:rPr>
              <a:t>Changes the dynamic of planning to retain appreciated assets if no step up but there may be no step up in basis at death.</a:t>
            </a:r>
          </a:p>
          <a:p>
            <a:r>
              <a:rPr lang="en-US" sz="3200" b="1" dirty="0">
                <a:solidFill>
                  <a:schemeClr val="tx2"/>
                </a:solidFill>
              </a:rPr>
              <a:t>Use CRTs, gain/loss harvesting, and other techniques to smooth income below $1 million to avoid the higher tax.</a:t>
            </a:r>
          </a:p>
        </p:txBody>
      </p:sp>
      <p:sp>
        <p:nvSpPr>
          <p:cNvPr id="4" name="Slide Number Placeholder 3">
            <a:extLst>
              <a:ext uri="{FF2B5EF4-FFF2-40B4-BE49-F238E27FC236}">
                <a16:creationId xmlns:a16="http://schemas.microsoft.com/office/drawing/2014/main" id="{FC193A7D-06BD-4A80-96BA-19BB4E2C78CD}"/>
              </a:ext>
            </a:extLst>
          </p:cNvPr>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71</a:t>
            </a:fld>
            <a:endParaRPr lang="en-US" altLang="en-US" dirty="0">
              <a:solidFill>
                <a:srgbClr val="FFFFFF"/>
              </a:solidFill>
              <a:latin typeface="Arial" charset="0"/>
            </a:endParaRPr>
          </a:p>
        </p:txBody>
      </p:sp>
    </p:spTree>
    <p:extLst>
      <p:ext uri="{BB962C8B-B14F-4D97-AF65-F5344CB8AC3E}">
        <p14:creationId xmlns:p14="http://schemas.microsoft.com/office/powerpoint/2010/main" val="3732742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8454-747C-4261-A3AE-F0904AB1DDEB}"/>
              </a:ext>
            </a:extLst>
          </p:cNvPr>
          <p:cNvSpPr>
            <a:spLocks noGrp="1"/>
          </p:cNvSpPr>
          <p:nvPr>
            <p:ph type="title"/>
          </p:nvPr>
        </p:nvSpPr>
        <p:spPr/>
        <p:txBody>
          <a:bodyPr/>
          <a:lstStyle/>
          <a:p>
            <a:r>
              <a:rPr lang="en-US" dirty="0">
                <a:solidFill>
                  <a:srgbClr val="FF0000"/>
                </a:solidFill>
              </a:rPr>
              <a:t>Expand Social Security Taxes</a:t>
            </a:r>
          </a:p>
        </p:txBody>
      </p:sp>
      <p:sp>
        <p:nvSpPr>
          <p:cNvPr id="3" name="Content Placeholder 2">
            <a:extLst>
              <a:ext uri="{FF2B5EF4-FFF2-40B4-BE49-F238E27FC236}">
                <a16:creationId xmlns:a16="http://schemas.microsoft.com/office/drawing/2014/main" id="{E23D6713-F6A6-4FCF-B05D-D9F8241D2A9E}"/>
              </a:ext>
            </a:extLst>
          </p:cNvPr>
          <p:cNvSpPr>
            <a:spLocks noGrp="1"/>
          </p:cNvSpPr>
          <p:nvPr>
            <p:ph idx="1"/>
          </p:nvPr>
        </p:nvSpPr>
        <p:spPr/>
        <p:txBody>
          <a:bodyPr>
            <a:normAutofit/>
          </a:bodyPr>
          <a:lstStyle/>
          <a:p>
            <a:r>
              <a:rPr lang="en-US" sz="3200" b="1" dirty="0">
                <a:solidFill>
                  <a:schemeClr val="tx2"/>
                </a:solidFill>
              </a:rPr>
              <a:t>Expand the 12.4% Social Security tax.</a:t>
            </a:r>
          </a:p>
          <a:p>
            <a:r>
              <a:rPr lang="en-US" sz="3200" b="1" dirty="0">
                <a:solidFill>
                  <a:schemeClr val="tx2"/>
                </a:solidFill>
              </a:rPr>
              <a:t>Today, only on up to </a:t>
            </a:r>
            <a:r>
              <a:rPr lang="en-US" sz="3200" b="1" dirty="0"/>
              <a:t>$142,800</a:t>
            </a:r>
            <a:endParaRPr lang="en-US" sz="3200" b="1" dirty="0">
              <a:solidFill>
                <a:schemeClr val="tx2"/>
              </a:solidFill>
            </a:endParaRPr>
          </a:p>
          <a:p>
            <a:r>
              <a:rPr lang="en-US" sz="3200" b="1" dirty="0">
                <a:solidFill>
                  <a:schemeClr val="tx2"/>
                </a:solidFill>
              </a:rPr>
              <a:t>But Sanders would reimpose on income above $400,000</a:t>
            </a:r>
          </a:p>
          <a:p>
            <a:r>
              <a:rPr lang="en-US" sz="3200" b="1" dirty="0">
                <a:solidFill>
                  <a:schemeClr val="tx2"/>
                </a:solidFill>
              </a:rPr>
              <a:t>So, if one has compensation of $1 million of income, an extra $74,400 of social security tax would be due.  Total top federal tax rate: 39.6% + 12.4% = 52%</a:t>
            </a:r>
          </a:p>
          <a:p>
            <a:r>
              <a:rPr lang="en-US" sz="3200" b="1" dirty="0">
                <a:solidFill>
                  <a:schemeClr val="tx2"/>
                </a:solidFill>
              </a:rPr>
              <a:t>Note again the House W &amp; M proposal would impose it on all partnership and S corp. income</a:t>
            </a:r>
          </a:p>
        </p:txBody>
      </p:sp>
      <p:sp>
        <p:nvSpPr>
          <p:cNvPr id="4" name="Slide Number Placeholder 3">
            <a:extLst>
              <a:ext uri="{FF2B5EF4-FFF2-40B4-BE49-F238E27FC236}">
                <a16:creationId xmlns:a16="http://schemas.microsoft.com/office/drawing/2014/main" id="{2061C586-0E0E-4930-8318-6080A4481D89}"/>
              </a:ext>
            </a:extLst>
          </p:cNvPr>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72</a:t>
            </a:fld>
            <a:endParaRPr lang="en-US" altLang="en-US" dirty="0">
              <a:solidFill>
                <a:srgbClr val="FFFFFF"/>
              </a:solidFill>
              <a:latin typeface="Arial" charset="0"/>
            </a:endParaRPr>
          </a:p>
        </p:txBody>
      </p:sp>
    </p:spTree>
    <p:extLst>
      <p:ext uri="{BB962C8B-B14F-4D97-AF65-F5344CB8AC3E}">
        <p14:creationId xmlns:p14="http://schemas.microsoft.com/office/powerpoint/2010/main" val="24742068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7E83-BD12-4258-B087-7A8195043072}"/>
              </a:ext>
            </a:extLst>
          </p:cNvPr>
          <p:cNvSpPr>
            <a:spLocks noGrp="1"/>
          </p:cNvSpPr>
          <p:nvPr>
            <p:ph type="title"/>
          </p:nvPr>
        </p:nvSpPr>
        <p:spPr/>
        <p:txBody>
          <a:bodyPr/>
          <a:lstStyle/>
          <a:p>
            <a:r>
              <a:rPr lang="en-US" dirty="0">
                <a:solidFill>
                  <a:srgbClr val="FF0000"/>
                </a:solidFill>
              </a:rPr>
              <a:t>Deductions</a:t>
            </a:r>
          </a:p>
        </p:txBody>
      </p:sp>
      <p:sp>
        <p:nvSpPr>
          <p:cNvPr id="3" name="Content Placeholder 2">
            <a:extLst>
              <a:ext uri="{FF2B5EF4-FFF2-40B4-BE49-F238E27FC236}">
                <a16:creationId xmlns:a16="http://schemas.microsoft.com/office/drawing/2014/main" id="{4D3BB040-C3E8-411A-877B-F63B63DEB535}"/>
              </a:ext>
            </a:extLst>
          </p:cNvPr>
          <p:cNvSpPr>
            <a:spLocks noGrp="1"/>
          </p:cNvSpPr>
          <p:nvPr>
            <p:ph idx="1"/>
          </p:nvPr>
        </p:nvSpPr>
        <p:spPr/>
        <p:txBody>
          <a:bodyPr>
            <a:normAutofit/>
          </a:bodyPr>
          <a:lstStyle/>
          <a:p>
            <a:r>
              <a:rPr lang="en-US" b="1" dirty="0">
                <a:solidFill>
                  <a:schemeClr val="tx2"/>
                </a:solidFill>
              </a:rPr>
              <a:t>Reinstatement of the SALT Deduction.  In the current House proposal, the $10,000 limit would increase to $72,500 (or maybe $80,000). New IRS position on imposing tax at the entity level.</a:t>
            </a:r>
          </a:p>
          <a:p>
            <a:r>
              <a:rPr lang="en-US" b="1" dirty="0">
                <a:solidFill>
                  <a:schemeClr val="tx2"/>
                </a:solidFill>
              </a:rPr>
              <a:t>Not specifically proposed by President Biden, but an often-discussed Democrat agenda item.   </a:t>
            </a:r>
          </a:p>
          <a:p>
            <a:r>
              <a:rPr lang="en-US" b="1" dirty="0">
                <a:solidFill>
                  <a:schemeClr val="tx2"/>
                </a:solidFill>
              </a:rPr>
              <a:t>Reconsider state income tax minimization strategies – the calculus of INGs may change (compounded by IRS no ruling strategy).  In Rev. Proc. 2021-3, Sec. 5, the IRS announced that INGs are under study and no new ING PLRs will be issued.</a:t>
            </a:r>
          </a:p>
          <a:p>
            <a:r>
              <a:rPr lang="en-US" b="1" dirty="0">
                <a:solidFill>
                  <a:schemeClr val="tx2"/>
                </a:solidFill>
              </a:rPr>
              <a:t>Consider timing tax payments.</a:t>
            </a:r>
          </a:p>
        </p:txBody>
      </p:sp>
      <p:sp>
        <p:nvSpPr>
          <p:cNvPr id="4" name="Slide Number Placeholder 3">
            <a:extLst>
              <a:ext uri="{FF2B5EF4-FFF2-40B4-BE49-F238E27FC236}">
                <a16:creationId xmlns:a16="http://schemas.microsoft.com/office/drawing/2014/main" id="{E991C34D-A66E-465F-B14A-AFCF7E6C05EA}"/>
              </a:ext>
            </a:extLst>
          </p:cNvPr>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73</a:t>
            </a:fld>
            <a:endParaRPr lang="en-US" altLang="en-US" dirty="0">
              <a:solidFill>
                <a:srgbClr val="FFFFFF"/>
              </a:solidFill>
              <a:latin typeface="Arial" charset="0"/>
            </a:endParaRPr>
          </a:p>
        </p:txBody>
      </p:sp>
    </p:spTree>
    <p:extLst>
      <p:ext uri="{BB962C8B-B14F-4D97-AF65-F5344CB8AC3E}">
        <p14:creationId xmlns:p14="http://schemas.microsoft.com/office/powerpoint/2010/main" val="25570846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sz="4000" dirty="0">
                <a:solidFill>
                  <a:schemeClr val="tx2"/>
                </a:solidFill>
                <a:latin typeface="Times New Roman" panose="02020603050405020304" pitchFamily="18" charset="0"/>
                <a:ea typeface="Arial" panose="020B0604020202020204" pitchFamily="34" charset="0"/>
              </a:rPr>
              <a:t>Overview of 2 of the Key Proposals</a:t>
            </a:r>
            <a:endParaRPr lang="en-US" altLang="en-US" sz="4000" dirty="0">
              <a:solidFill>
                <a:schemeClr val="tx2"/>
              </a:solidFill>
            </a:endParaRPr>
          </a:p>
        </p:txBody>
      </p:sp>
      <p:sp>
        <p:nvSpPr>
          <p:cNvPr id="3075" name="Rectangle 3"/>
          <p:cNvSpPr>
            <a:spLocks noGrp="1" noChangeArrowheads="1"/>
          </p:cNvSpPr>
          <p:nvPr>
            <p:ph type="subTitle" idx="1"/>
          </p:nvPr>
        </p:nvSpPr>
        <p:spPr/>
        <p:txBody>
          <a:bodyPr/>
          <a:lstStyle/>
          <a:p>
            <a:pPr eaLnBrk="1" hangingPunct="1"/>
            <a:r>
              <a:rPr lang="en-US" altLang="en-US" sz="3200" b="1" dirty="0"/>
              <a:t>Sanders and Van Hollen</a:t>
            </a:r>
          </a:p>
        </p:txBody>
      </p:sp>
      <p:sp>
        <p:nvSpPr>
          <p:cNvPr id="2" name="Slide Number Placeholder 1"/>
          <p:cNvSpPr>
            <a:spLocks noGrp="1"/>
          </p:cNvSpPr>
          <p:nvPr>
            <p:ph type="sldNum" sz="quarter" idx="4294967295"/>
          </p:nvPr>
        </p:nvSpPr>
        <p:spPr>
          <a:xfrm>
            <a:off x="0" y="6248400"/>
            <a:ext cx="782638" cy="488950"/>
          </a:xfrm>
          <a:prstGeom prst="rect">
            <a:avLst/>
          </a:prstGeom>
        </p:spPr>
        <p:txBody>
          <a:bodyPr/>
          <a:lstStyle/>
          <a:p>
            <a:pPr fontAlgn="base">
              <a:spcBef>
                <a:spcPct val="0"/>
              </a:spcBef>
              <a:spcAft>
                <a:spcPct val="0"/>
              </a:spcAft>
              <a:defRPr/>
            </a:pPr>
            <a:fld id="{DF512CA7-9ABB-4E7F-87A3-5B30D1E5FAEE}" type="slidenum">
              <a:rPr lang="en-US" altLang="en-US">
                <a:solidFill>
                  <a:srgbClr val="FFFFFF"/>
                </a:solidFill>
                <a:latin typeface="Arial" charset="0"/>
              </a:rPr>
              <a:pPr fontAlgn="base">
                <a:spcBef>
                  <a:spcPct val="0"/>
                </a:spcBef>
                <a:spcAft>
                  <a:spcPct val="0"/>
                </a:spcAft>
                <a:defRPr/>
              </a:pPr>
              <a:t>74</a:t>
            </a:fld>
            <a:endParaRPr lang="en-US" altLang="en-US" dirty="0">
              <a:solidFill>
                <a:srgbClr val="FFFFFF"/>
              </a:solidFill>
              <a:latin typeface="Arial" charset="0"/>
            </a:endParaRPr>
          </a:p>
        </p:txBody>
      </p:sp>
    </p:spTree>
    <p:extLst>
      <p:ext uri="{BB962C8B-B14F-4D97-AF65-F5344CB8AC3E}">
        <p14:creationId xmlns:p14="http://schemas.microsoft.com/office/powerpoint/2010/main" val="10060946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Sanders Overview</a:t>
            </a:r>
          </a:p>
        </p:txBody>
      </p:sp>
      <p:sp>
        <p:nvSpPr>
          <p:cNvPr id="3" name="Content Placeholder 2"/>
          <p:cNvSpPr>
            <a:spLocks noGrp="1"/>
          </p:cNvSpPr>
          <p:nvPr>
            <p:ph idx="1"/>
          </p:nvPr>
        </p:nvSpPr>
        <p:spPr/>
        <p:txBody>
          <a:bodyPr>
            <a:normAutofit fontScale="92500" lnSpcReduction="20000"/>
          </a:bodyPr>
          <a:lstStyle/>
          <a:p>
            <a:r>
              <a:rPr lang="en-US" sz="3000" b="1" dirty="0">
                <a:solidFill>
                  <a:schemeClr val="tx2"/>
                </a:solidFill>
              </a:rPr>
              <a:t>Sanders’ Bill “For the 99.5 % Act.”</a:t>
            </a:r>
          </a:p>
          <a:p>
            <a:r>
              <a:rPr lang="en-US" sz="3000" b="1" dirty="0">
                <a:solidFill>
                  <a:schemeClr val="tx2"/>
                </a:solidFill>
              </a:rPr>
              <a:t>Estate, gift, and GST tax rates would rise from 40% to 45% and up to 65%, effective next year. The House W &amp; M proposal doesn’t touch these. </a:t>
            </a:r>
          </a:p>
          <a:p>
            <a:r>
              <a:rPr lang="en-US" sz="3000" b="1" dirty="0">
                <a:solidFill>
                  <a:schemeClr val="tx2"/>
                </a:solidFill>
              </a:rPr>
              <a:t>Estate and GST exemptions would be reduced to $3.5 million and gift tax to $1 million, effective next year. $5mm in the House W &amp; M proposal.</a:t>
            </a:r>
          </a:p>
          <a:p>
            <a:r>
              <a:rPr lang="en-US" sz="3000" b="1" dirty="0">
                <a:solidFill>
                  <a:schemeClr val="tx2"/>
                </a:solidFill>
              </a:rPr>
              <a:t>No minority/lack of control discounts for non-active business interests transferred if the family holds 50% or more in vote or value. Active businesses would continue to be valued as they have been except non-essential assets would be separately valued without discounts</a:t>
            </a:r>
            <a:r>
              <a:rPr lang="en-US" dirty="0">
                <a:solidFill>
                  <a:schemeClr val="tx2"/>
                </a:solidFill>
              </a:rPr>
              <a:t>. </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75</a:t>
            </a:fld>
            <a:endParaRPr lang="en-US" altLang="en-US" dirty="0">
              <a:solidFill>
                <a:srgbClr val="FFFFFF"/>
              </a:solidFill>
              <a:latin typeface="Arial" charset="0"/>
            </a:endParaRPr>
          </a:p>
        </p:txBody>
      </p:sp>
    </p:spTree>
    <p:extLst>
      <p:ext uri="{BB962C8B-B14F-4D97-AF65-F5344CB8AC3E}">
        <p14:creationId xmlns:p14="http://schemas.microsoft.com/office/powerpoint/2010/main" val="1183463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Sanders Overview</a:t>
            </a:r>
          </a:p>
        </p:txBody>
      </p:sp>
      <p:sp>
        <p:nvSpPr>
          <p:cNvPr id="3" name="Content Placeholder 2"/>
          <p:cNvSpPr>
            <a:spLocks noGrp="1"/>
          </p:cNvSpPr>
          <p:nvPr>
            <p:ph idx="1"/>
          </p:nvPr>
        </p:nvSpPr>
        <p:spPr/>
        <p:txBody>
          <a:bodyPr>
            <a:normAutofit lnSpcReduction="10000"/>
          </a:bodyPr>
          <a:lstStyle/>
          <a:p>
            <a:r>
              <a:rPr lang="en-US" sz="2400" b="1" dirty="0">
                <a:solidFill>
                  <a:schemeClr val="tx2"/>
                </a:solidFill>
              </a:rPr>
              <a:t>GRATs would have to last for at least ten years and not longer than the grantor’s life expectancy plus ten years, and the value of the (taxable) remainder would have to be at least 25% of the value of the assets contributed.</a:t>
            </a:r>
          </a:p>
          <a:p>
            <a:r>
              <a:rPr lang="en-US" sz="2400" b="1" dirty="0">
                <a:solidFill>
                  <a:schemeClr val="tx2"/>
                </a:solidFill>
              </a:rPr>
              <a:t>Grantor trusts (other than those “grandfathered”) would be included in the grantor’s gross estate at death.  Seems that assets sold to a grantor trust (other than a BDIT) also would “grandfathered.”  Similar, it means to what the House would do.</a:t>
            </a:r>
          </a:p>
          <a:p>
            <a:r>
              <a:rPr lang="en-US" sz="2400" b="1" dirty="0">
                <a:solidFill>
                  <a:schemeClr val="tx2"/>
                </a:solidFill>
              </a:rPr>
              <a:t>GST exemption would last for only 50 years. </a:t>
            </a:r>
          </a:p>
          <a:p>
            <a:r>
              <a:rPr lang="en-US" sz="2400" b="1" dirty="0">
                <a:solidFill>
                  <a:schemeClr val="tx2"/>
                </a:solidFill>
              </a:rPr>
              <a:t>Annual exclusions for transfers in trust limited to $30,000 a year. Consider the ILIT complications. Gift splitting may raise this to $60,000</a:t>
            </a:r>
          </a:p>
          <a:p>
            <a:r>
              <a:rPr lang="en-US" sz="2400" b="1" dirty="0">
                <a:solidFill>
                  <a:schemeClr val="tx2"/>
                </a:solidFill>
              </a:rPr>
              <a:t>No step-up in basis for assets in a grantor trust unless in the grantor’s gross estate. Why is this in the bill?</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76</a:t>
            </a:fld>
            <a:endParaRPr lang="en-US" altLang="en-US" dirty="0">
              <a:solidFill>
                <a:srgbClr val="FFFFFF"/>
              </a:solidFill>
              <a:latin typeface="Arial" charset="0"/>
            </a:endParaRPr>
          </a:p>
        </p:txBody>
      </p:sp>
    </p:spTree>
    <p:extLst>
      <p:ext uri="{BB962C8B-B14F-4D97-AF65-F5344CB8AC3E}">
        <p14:creationId xmlns:p14="http://schemas.microsoft.com/office/powerpoint/2010/main" val="35042176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Van Hollen Overview - 1</a:t>
            </a:r>
          </a:p>
        </p:txBody>
      </p:sp>
      <p:sp>
        <p:nvSpPr>
          <p:cNvPr id="3" name="Content Placeholder 2"/>
          <p:cNvSpPr>
            <a:spLocks noGrp="1"/>
          </p:cNvSpPr>
          <p:nvPr>
            <p:ph idx="1"/>
          </p:nvPr>
        </p:nvSpPr>
        <p:spPr/>
        <p:txBody>
          <a:bodyPr>
            <a:normAutofit lnSpcReduction="10000"/>
          </a:bodyPr>
          <a:lstStyle/>
          <a:p>
            <a:r>
              <a:rPr lang="en-US" sz="2000" b="1" dirty="0">
                <a:solidFill>
                  <a:schemeClr val="tx2"/>
                </a:solidFill>
              </a:rPr>
              <a:t>Sensible Taxation and Equity Promotion (STEP) Act of 2021, announced March 29 by Senate Budget Committee member Chris Van Hollen, D-Md</a:t>
            </a:r>
          </a:p>
          <a:p>
            <a:r>
              <a:rPr lang="en-US" sz="2000" b="1" dirty="0">
                <a:solidFill>
                  <a:schemeClr val="tx2"/>
                </a:solidFill>
              </a:rPr>
              <a:t>Transfers that are not income tax free may generally trigger income tax (capital gains) taxing all unrealized appreciation.</a:t>
            </a:r>
          </a:p>
          <a:p>
            <a:pPr lvl="1"/>
            <a:r>
              <a:rPr lang="en-US" sz="2000" b="1" dirty="0">
                <a:solidFill>
                  <a:schemeClr val="tx2"/>
                </a:solidFill>
              </a:rPr>
              <a:t>Gifts.</a:t>
            </a:r>
          </a:p>
          <a:p>
            <a:pPr lvl="1"/>
            <a:r>
              <a:rPr lang="en-US" sz="2000" b="1" dirty="0">
                <a:solidFill>
                  <a:schemeClr val="tx2"/>
                </a:solidFill>
              </a:rPr>
              <a:t>Transfers to non-grantor trusts.</a:t>
            </a:r>
          </a:p>
          <a:p>
            <a:pPr lvl="1"/>
            <a:r>
              <a:rPr lang="en-US" sz="2000" b="1" dirty="0">
                <a:solidFill>
                  <a:schemeClr val="tx2"/>
                </a:solidFill>
              </a:rPr>
              <a:t>Death.</a:t>
            </a:r>
          </a:p>
          <a:p>
            <a:pPr lvl="1"/>
            <a:r>
              <a:rPr lang="en-US" sz="2000" b="1" dirty="0">
                <a:solidFill>
                  <a:schemeClr val="tx2"/>
                </a:solidFill>
              </a:rPr>
              <a:t>Kind of like the Canadian system.</a:t>
            </a:r>
          </a:p>
          <a:p>
            <a:r>
              <a:rPr lang="en-US" sz="2000" b="1" dirty="0">
                <a:solidFill>
                  <a:schemeClr val="tx2"/>
                </a:solidFill>
              </a:rPr>
              <a:t>Exclusions that avoid gain recognition.</a:t>
            </a:r>
          </a:p>
          <a:p>
            <a:pPr lvl="1"/>
            <a:r>
              <a:rPr lang="en-US" sz="2000" b="1" dirty="0">
                <a:solidFill>
                  <a:schemeClr val="tx2"/>
                </a:solidFill>
              </a:rPr>
              <a:t>Up to $1 million of unrealized capital gains over lifetime and death.</a:t>
            </a:r>
          </a:p>
          <a:p>
            <a:pPr lvl="1"/>
            <a:r>
              <a:rPr lang="en-US" sz="2000" b="1" dirty="0">
                <a:solidFill>
                  <a:schemeClr val="tx2"/>
                </a:solidFill>
              </a:rPr>
              <a:t>Additional $500,000 exclusion for transfer of a personal residences. </a:t>
            </a:r>
          </a:p>
          <a:p>
            <a:pPr lvl="1"/>
            <a:r>
              <a:rPr lang="en-US" sz="2000" b="1" dirty="0">
                <a:solidFill>
                  <a:schemeClr val="tx2"/>
                </a:solidFill>
              </a:rPr>
              <a:t>Limited exception for tangibles.</a:t>
            </a:r>
          </a:p>
          <a:p>
            <a:pPr lvl="1"/>
            <a:r>
              <a:rPr lang="en-US" sz="2000" b="1" dirty="0">
                <a:solidFill>
                  <a:schemeClr val="tx2"/>
                </a:solidFill>
              </a:rPr>
              <a:t>Donations to charity (but transfers to charitable trusts might not be exempt).</a:t>
            </a:r>
          </a:p>
          <a:p>
            <a:pPr lvl="1"/>
            <a:r>
              <a:rPr lang="en-US" sz="2000" b="1" dirty="0">
                <a:solidFill>
                  <a:schemeClr val="tx2"/>
                </a:solidFill>
              </a:rPr>
              <a:t>In some instances, assets held in retirement accounts.</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77</a:t>
            </a:fld>
            <a:endParaRPr lang="en-US" altLang="en-US" dirty="0">
              <a:solidFill>
                <a:srgbClr val="FFFFFF"/>
              </a:solidFill>
              <a:latin typeface="Arial" charset="0"/>
            </a:endParaRPr>
          </a:p>
        </p:txBody>
      </p:sp>
    </p:spTree>
    <p:extLst>
      <p:ext uri="{BB962C8B-B14F-4D97-AF65-F5344CB8AC3E}">
        <p14:creationId xmlns:p14="http://schemas.microsoft.com/office/powerpoint/2010/main" val="3386737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Van Hollen Overview - 2</a:t>
            </a:r>
          </a:p>
        </p:txBody>
      </p:sp>
      <p:sp>
        <p:nvSpPr>
          <p:cNvPr id="3" name="Content Placeholder 2"/>
          <p:cNvSpPr>
            <a:spLocks noGrp="1"/>
          </p:cNvSpPr>
          <p:nvPr>
            <p:ph idx="1"/>
          </p:nvPr>
        </p:nvSpPr>
        <p:spPr/>
        <p:txBody>
          <a:bodyPr>
            <a:normAutofit fontScale="92500" lnSpcReduction="20000"/>
          </a:bodyPr>
          <a:lstStyle/>
          <a:p>
            <a:r>
              <a:rPr lang="en-US" sz="2400" b="1" dirty="0">
                <a:solidFill>
                  <a:schemeClr val="tx2"/>
                </a:solidFill>
              </a:rPr>
              <a:t>Income taxes paid under Van Hollen’s proposal may then be deducted against any estate tax due to minimize double taxation. (.4X + .396(X-.4X) = 63.9% effective overall rate if rates don’t increase. But if Estate Tax starts essentially at 45% and you face a 40% income tax rate + 3.8% NIIT + 3% surcharge, then it is about a 70.5% overall rate (without state taxes). </a:t>
            </a:r>
          </a:p>
          <a:p>
            <a:r>
              <a:rPr lang="en-US" sz="2400" b="1" dirty="0">
                <a:solidFill>
                  <a:schemeClr val="tx2"/>
                </a:solidFill>
              </a:rPr>
              <a:t>Assets held in a non-grantor trust will be deemed sold every 21 years triggering gain on any unrealized appreciation. </a:t>
            </a:r>
          </a:p>
          <a:p>
            <a:pPr lvl="1"/>
            <a:r>
              <a:rPr lang="en-US" b="1" dirty="0">
                <a:solidFill>
                  <a:schemeClr val="tx2"/>
                </a:solidFill>
              </a:rPr>
              <a:t>Trusts created in 2005 or earlier will be deemed to have gain triggered in 2026.</a:t>
            </a:r>
          </a:p>
          <a:p>
            <a:pPr lvl="1"/>
            <a:r>
              <a:rPr lang="en-US" b="1" dirty="0">
                <a:solidFill>
                  <a:schemeClr val="tx2"/>
                </a:solidFill>
              </a:rPr>
              <a:t>Note that in Rep. Pascrell (D. NJ) bill it would have a realization event every 30 years.</a:t>
            </a:r>
          </a:p>
          <a:p>
            <a:r>
              <a:rPr lang="en-US" sz="2400" b="1" dirty="0">
                <a:solidFill>
                  <a:schemeClr val="tx2"/>
                </a:solidFill>
              </a:rPr>
              <a:t>STEP allows the income tax to be paid over 15 years when the realization occurs at death, but that’s not the case for inter vivos gifts, which could also pose liquidity issues.</a:t>
            </a:r>
          </a:p>
          <a:p>
            <a:r>
              <a:rPr lang="en-US" sz="2400" b="1" dirty="0">
                <a:solidFill>
                  <a:schemeClr val="tx2"/>
                </a:solidFill>
              </a:rPr>
              <a:t>Special annual reporting required for trusts.  </a:t>
            </a:r>
          </a:p>
          <a:p>
            <a:r>
              <a:rPr lang="en-US" sz="2400" b="1" dirty="0">
                <a:solidFill>
                  <a:srgbClr val="FF0000"/>
                </a:solidFill>
              </a:rPr>
              <a:t>Effective to the beginning of 2021</a:t>
            </a:r>
            <a:r>
              <a:rPr lang="en-US" sz="2400" b="1" dirty="0">
                <a:solidFill>
                  <a:schemeClr val="tx2"/>
                </a:solidFill>
              </a:rPr>
              <a:t>.  Has this inhibited gifts this year? </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78</a:t>
            </a:fld>
            <a:endParaRPr lang="en-US" altLang="en-US" dirty="0">
              <a:solidFill>
                <a:srgbClr val="FFFFFF"/>
              </a:solidFill>
              <a:latin typeface="Arial" charset="0"/>
            </a:endParaRPr>
          </a:p>
        </p:txBody>
      </p:sp>
    </p:spTree>
    <p:extLst>
      <p:ext uri="{BB962C8B-B14F-4D97-AF65-F5344CB8AC3E}">
        <p14:creationId xmlns:p14="http://schemas.microsoft.com/office/powerpoint/2010/main" val="7277378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Van Hollen Overview - 3</a:t>
            </a:r>
          </a:p>
        </p:txBody>
      </p:sp>
      <p:sp>
        <p:nvSpPr>
          <p:cNvPr id="3" name="Content Placeholder 2"/>
          <p:cNvSpPr>
            <a:spLocks noGrp="1"/>
          </p:cNvSpPr>
          <p:nvPr>
            <p:ph idx="1"/>
          </p:nvPr>
        </p:nvSpPr>
        <p:spPr/>
        <p:txBody>
          <a:bodyPr>
            <a:normAutofit/>
          </a:bodyPr>
          <a:lstStyle/>
          <a:p>
            <a:r>
              <a:rPr lang="en-US" sz="2400" b="1" dirty="0">
                <a:solidFill>
                  <a:schemeClr val="tx2"/>
                </a:solidFill>
              </a:rPr>
              <a:t>Five key planning situations.</a:t>
            </a:r>
          </a:p>
          <a:p>
            <a:r>
              <a:rPr lang="en-US" sz="2400" b="1" dirty="0">
                <a:solidFill>
                  <a:schemeClr val="tx2"/>
                </a:solidFill>
              </a:rPr>
              <a:t>Transfer to a Nongrantor Trust – seems to be a realization event -  Proposed New IRC Section 1261(a).</a:t>
            </a:r>
          </a:p>
          <a:p>
            <a:r>
              <a:rPr lang="en-US" sz="2400" b="1" dirty="0">
                <a:solidFill>
                  <a:schemeClr val="tx2"/>
                </a:solidFill>
              </a:rPr>
              <a:t>Transfer to a Nongrantor Marital Trust  - No Gain seemingly -  Proposed New IRC Section 1261(c)(2).</a:t>
            </a:r>
          </a:p>
          <a:p>
            <a:r>
              <a:rPr lang="en-US" sz="2400" b="1" dirty="0">
                <a:solidFill>
                  <a:schemeClr val="tx2"/>
                </a:solidFill>
              </a:rPr>
              <a:t>Transfer to a CRT – No gain under Senate bill                                                                                           - Proposed New IRC Section 1261(c)(3)(B).</a:t>
            </a:r>
          </a:p>
          <a:p>
            <a:r>
              <a:rPr lang="en-US" sz="2400" b="1" dirty="0">
                <a:solidFill>
                  <a:schemeClr val="tx2"/>
                </a:solidFill>
              </a:rPr>
              <a:t>Transfer to a Grantor Trust – if corpus not included in your Estate – seems to be a realization event – Proposed New IRC Section 1261(b)(1)(A).</a:t>
            </a:r>
          </a:p>
          <a:p>
            <a:r>
              <a:rPr lang="en-US" sz="2400" b="1" dirty="0">
                <a:solidFill>
                  <a:schemeClr val="tx2"/>
                </a:solidFill>
              </a:rPr>
              <a:t>Transfer to a Grantor Trust – Included in your Estate – No Gain until a triggering event occurs?  – Proposed New IRC Section 1261(b)(1)(A).</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79</a:t>
            </a:fld>
            <a:endParaRPr lang="en-US" altLang="en-US" dirty="0">
              <a:solidFill>
                <a:srgbClr val="FFFFFF"/>
              </a:solidFill>
              <a:latin typeface="Arial" charset="0"/>
            </a:endParaRPr>
          </a:p>
        </p:txBody>
      </p:sp>
    </p:spTree>
    <p:extLst>
      <p:ext uri="{BB962C8B-B14F-4D97-AF65-F5344CB8AC3E}">
        <p14:creationId xmlns:p14="http://schemas.microsoft.com/office/powerpoint/2010/main" val="276908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IRS Funding &amp; Compliance</a:t>
            </a:r>
            <a:endParaRPr lang="en-US" dirty="0">
              <a:solidFill>
                <a:srgbClr val="FF0000"/>
              </a:solidFill>
            </a:endParaRP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sz="3200" dirty="0"/>
              <a:t>Modification of Procedural Requirements Relating to Assessment of Penalties:</a:t>
            </a:r>
          </a:p>
          <a:p>
            <a:pPr lvl="1">
              <a:buFont typeface="Calibri" panose="020F0502020204030204" pitchFamily="34" charset="0"/>
              <a:buChar char="–"/>
            </a:pPr>
            <a:r>
              <a:rPr lang="en-US" sz="3200" dirty="0"/>
              <a:t>This change would repeal the requirement that a supervisor must approve an employee’s determination to assess penalties.  The IRS has lost the ability to impose tax penalties on account of the failure to get supervisor approval.</a:t>
            </a:r>
          </a:p>
          <a:p>
            <a:pPr lvl="1">
              <a:buFont typeface="Calibri" panose="020F0502020204030204" pitchFamily="34" charset="0"/>
              <a:buChar char="–"/>
            </a:pPr>
            <a:r>
              <a:rPr lang="en-US" sz="3200" dirty="0"/>
              <a:t>This change would be retroactively effective to 12/31/2000.</a:t>
            </a:r>
          </a:p>
          <a:p>
            <a:endParaRPr lang="en-US" sz="3200" dirty="0"/>
          </a:p>
          <a:p>
            <a:endParaRPr lang="en-US" dirty="0"/>
          </a:p>
          <a:p>
            <a:endParaRPr lang="en-US" dirty="0"/>
          </a:p>
        </p:txBody>
      </p:sp>
    </p:spTree>
    <p:extLst>
      <p:ext uri="{BB962C8B-B14F-4D97-AF65-F5344CB8AC3E}">
        <p14:creationId xmlns:p14="http://schemas.microsoft.com/office/powerpoint/2010/main" val="25708699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Van Hollen Overview - 4</a:t>
            </a:r>
          </a:p>
        </p:txBody>
      </p:sp>
      <p:sp>
        <p:nvSpPr>
          <p:cNvPr id="3" name="Content Placeholder 2"/>
          <p:cNvSpPr>
            <a:spLocks noGrp="1"/>
          </p:cNvSpPr>
          <p:nvPr>
            <p:ph idx="1"/>
          </p:nvPr>
        </p:nvSpPr>
        <p:spPr/>
        <p:txBody>
          <a:bodyPr>
            <a:normAutofit/>
          </a:bodyPr>
          <a:lstStyle/>
          <a:p>
            <a:r>
              <a:rPr lang="en-US" b="1" dirty="0">
                <a:solidFill>
                  <a:schemeClr val="tx2"/>
                </a:solidFill>
              </a:rPr>
              <a:t>Transfers to Grantor Trusts.</a:t>
            </a:r>
          </a:p>
          <a:p>
            <a:r>
              <a:rPr lang="en-US" b="1" dirty="0">
                <a:solidFill>
                  <a:schemeClr val="tx2"/>
                </a:solidFill>
              </a:rPr>
              <a:t>If a transfer is made to a grantor trust an analysis of whether there will be estate inclusion under Code Section 2036, and hence no gain triggered under STEP, may be uncertain.</a:t>
            </a:r>
          </a:p>
          <a:p>
            <a:r>
              <a:rPr lang="en-US" b="1" dirty="0">
                <a:solidFill>
                  <a:schemeClr val="tx2"/>
                </a:solidFill>
              </a:rPr>
              <a:t>What if you relinquish in a transfer to a grantor trust all 2036 strings? Are there situations in which it is not clear if all of a trust corpus is included? We do not know. So, you are taking a risk with any transfer because STEP is retroactive. The language in STEP “…would not be included” what does this mean?</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80</a:t>
            </a:fld>
            <a:endParaRPr lang="en-US" altLang="en-US" dirty="0">
              <a:solidFill>
                <a:srgbClr val="FFFFFF"/>
              </a:solidFill>
              <a:latin typeface="Arial" charset="0"/>
            </a:endParaRPr>
          </a:p>
        </p:txBody>
      </p:sp>
    </p:spTree>
    <p:extLst>
      <p:ext uri="{BB962C8B-B14F-4D97-AF65-F5344CB8AC3E}">
        <p14:creationId xmlns:p14="http://schemas.microsoft.com/office/powerpoint/2010/main" val="5895013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Van Hollen Overview - 5</a:t>
            </a:r>
          </a:p>
        </p:txBody>
      </p:sp>
      <p:sp>
        <p:nvSpPr>
          <p:cNvPr id="3" name="Content Placeholder 2"/>
          <p:cNvSpPr>
            <a:spLocks noGrp="1"/>
          </p:cNvSpPr>
          <p:nvPr>
            <p:ph idx="1"/>
          </p:nvPr>
        </p:nvSpPr>
        <p:spPr/>
        <p:txBody>
          <a:bodyPr>
            <a:normAutofit/>
          </a:bodyPr>
          <a:lstStyle/>
          <a:p>
            <a:r>
              <a:rPr lang="en-US" b="1" dirty="0">
                <a:solidFill>
                  <a:schemeClr val="tx2"/>
                </a:solidFill>
              </a:rPr>
              <a:t>Transfers to Grantor Trusts - Sale to grantor trusts and Swaps.</a:t>
            </a:r>
          </a:p>
          <a:p>
            <a:r>
              <a:rPr lang="en-US" b="1" dirty="0">
                <a:solidFill>
                  <a:schemeClr val="tx2"/>
                </a:solidFill>
              </a:rPr>
              <a:t>A sale (e.g., typical note sale to a grantor trust) is not a transfer in trust but under Van Hollen’s STEP act it may be treated as such. </a:t>
            </a:r>
          </a:p>
          <a:p>
            <a:pPr lvl="1"/>
            <a:r>
              <a:rPr lang="en-US" sz="2800" b="1" dirty="0">
                <a:solidFill>
                  <a:schemeClr val="tx2"/>
                </a:solidFill>
              </a:rPr>
              <a:t>If so, then Revenue Ruling 85-13 would be effectively being repealed by the Van Hollen proposal…and maybe by the House W &amp; M proposal. </a:t>
            </a:r>
          </a:p>
          <a:p>
            <a:r>
              <a:rPr lang="en-US" b="1" dirty="0">
                <a:solidFill>
                  <a:schemeClr val="tx2"/>
                </a:solidFill>
              </a:rPr>
              <a:t>Swaps to a grantor trust.</a:t>
            </a:r>
          </a:p>
          <a:p>
            <a:pPr lvl="1"/>
            <a:r>
              <a:rPr lang="en-US" sz="2800" b="1" dirty="0">
                <a:solidFill>
                  <a:schemeClr val="tx2"/>
                </a:solidFill>
              </a:rPr>
              <a:t>Is the Substitution of assets treated any differently than a sale or other transfer?</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81</a:t>
            </a:fld>
            <a:endParaRPr lang="en-US" altLang="en-US" dirty="0">
              <a:solidFill>
                <a:srgbClr val="FFFFFF"/>
              </a:solidFill>
              <a:latin typeface="Arial" charset="0"/>
            </a:endParaRPr>
          </a:p>
        </p:txBody>
      </p:sp>
    </p:spTree>
    <p:extLst>
      <p:ext uri="{BB962C8B-B14F-4D97-AF65-F5344CB8AC3E}">
        <p14:creationId xmlns:p14="http://schemas.microsoft.com/office/powerpoint/2010/main" val="22528456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Van Hollen Overview - 6</a:t>
            </a:r>
          </a:p>
        </p:txBody>
      </p:sp>
      <p:sp>
        <p:nvSpPr>
          <p:cNvPr id="3" name="Content Placeholder 2"/>
          <p:cNvSpPr>
            <a:spLocks noGrp="1"/>
          </p:cNvSpPr>
          <p:nvPr>
            <p:ph idx="1"/>
          </p:nvPr>
        </p:nvSpPr>
        <p:spPr/>
        <p:txBody>
          <a:bodyPr>
            <a:normAutofit fontScale="92500"/>
          </a:bodyPr>
          <a:lstStyle/>
          <a:p>
            <a:r>
              <a:rPr lang="en-US" b="1" dirty="0">
                <a:solidFill>
                  <a:schemeClr val="tx2"/>
                </a:solidFill>
              </a:rPr>
              <a:t>Transfers to Grantor Trusts - GRATs.</a:t>
            </a:r>
          </a:p>
          <a:p>
            <a:r>
              <a:rPr lang="en-US" b="1" dirty="0">
                <a:solidFill>
                  <a:schemeClr val="tx2"/>
                </a:solidFill>
              </a:rPr>
              <a:t>Will GRATs work in light of the Van Hollen proposal? A transfer to a grantor trust is taxable under STEP if not included in your estate. The exception under STEP for transfers to grantor trusts says no gain must be recognized if all corpus is included in grantor’s estate. </a:t>
            </a:r>
          </a:p>
          <a:p>
            <a:r>
              <a:rPr lang="en-US" b="1" dirty="0">
                <a:solidFill>
                  <a:schemeClr val="tx2"/>
                </a:solidFill>
              </a:rPr>
              <a:t>If you use a GRAT and you make a portion taxable then it is not totally included in your estate. If you make a transfer to a GRAT and you die during the GRAT term and the 7520 rate rises then under the Regulations that govern estate inclusion less than all of the GRAT corpus will be included in your estate so does that suggest that a transfer to a GRAT would trigger taxable gain under STEP? Perhaps</a:t>
            </a:r>
            <a:r>
              <a:rPr lang="en-US" sz="2400" dirty="0">
                <a:solidFill>
                  <a:schemeClr val="tx2"/>
                </a:solidFill>
              </a:rPr>
              <a:t>.</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82</a:t>
            </a:fld>
            <a:endParaRPr lang="en-US" altLang="en-US" dirty="0">
              <a:solidFill>
                <a:srgbClr val="FFFFFF"/>
              </a:solidFill>
              <a:latin typeface="Arial" charset="0"/>
            </a:endParaRPr>
          </a:p>
        </p:txBody>
      </p:sp>
    </p:spTree>
    <p:extLst>
      <p:ext uri="{BB962C8B-B14F-4D97-AF65-F5344CB8AC3E}">
        <p14:creationId xmlns:p14="http://schemas.microsoft.com/office/powerpoint/2010/main" val="977581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Van Hollen Overview - 7</a:t>
            </a:r>
          </a:p>
        </p:txBody>
      </p:sp>
      <p:sp>
        <p:nvSpPr>
          <p:cNvPr id="3" name="Content Placeholder 2"/>
          <p:cNvSpPr>
            <a:spLocks noGrp="1"/>
          </p:cNvSpPr>
          <p:nvPr>
            <p:ph idx="1"/>
          </p:nvPr>
        </p:nvSpPr>
        <p:spPr/>
        <p:txBody>
          <a:bodyPr>
            <a:normAutofit/>
          </a:bodyPr>
          <a:lstStyle/>
          <a:p>
            <a:r>
              <a:rPr lang="en-US" sz="2400" b="1" dirty="0">
                <a:solidFill>
                  <a:schemeClr val="tx2"/>
                </a:solidFill>
              </a:rPr>
              <a:t>Transfers to Grantor Trusts – GRATs (continued).</a:t>
            </a:r>
          </a:p>
          <a:p>
            <a:r>
              <a:rPr lang="en-US" sz="2400" b="1" dirty="0">
                <a:solidFill>
                  <a:schemeClr val="tx2"/>
                </a:solidFill>
              </a:rPr>
              <a:t>You put $1M into a GRAT when 7520 rate is 1.2% and retain the right to $12,000 annuity each year for 99 years for yourself or, if you die, your estate.  When you die, the amount included in your estate will be $12,000 divided by the Section 7520 rate then in effect.  If the rate is still 1.2%, $1 million is included, even if the trust is then worth more.  If the rate is 5%, then $12,000 divided by .05 (or $240,000) is included.  So not all of the trust would be included.  Hence, if amount in the estate is contingent on section 7520 rate, we do not know whether or how Van Hollen will apply to a GRAT. </a:t>
            </a:r>
          </a:p>
          <a:p>
            <a:r>
              <a:rPr lang="en-US" sz="2400" b="1" dirty="0">
                <a:solidFill>
                  <a:schemeClr val="tx2"/>
                </a:solidFill>
              </a:rPr>
              <a:t>What about the possibility of using a disclaimer in connection with a GRAT? Will that work? Some think not as the grantor may be deemed to have accepted from inception.</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83</a:t>
            </a:fld>
            <a:endParaRPr lang="en-US" altLang="en-US" dirty="0">
              <a:solidFill>
                <a:srgbClr val="FFFFFF"/>
              </a:solidFill>
              <a:latin typeface="Arial" charset="0"/>
            </a:endParaRPr>
          </a:p>
        </p:txBody>
      </p:sp>
    </p:spTree>
    <p:extLst>
      <p:ext uri="{BB962C8B-B14F-4D97-AF65-F5344CB8AC3E}">
        <p14:creationId xmlns:p14="http://schemas.microsoft.com/office/powerpoint/2010/main" val="27606096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Biden Proposal on Gain, Etc. -1</a:t>
            </a:r>
          </a:p>
        </p:txBody>
      </p:sp>
      <p:sp>
        <p:nvSpPr>
          <p:cNvPr id="3" name="Content Placeholder 2"/>
          <p:cNvSpPr>
            <a:spLocks noGrp="1"/>
          </p:cNvSpPr>
          <p:nvPr>
            <p:ph idx="1"/>
          </p:nvPr>
        </p:nvSpPr>
        <p:spPr/>
        <p:txBody>
          <a:bodyPr>
            <a:normAutofit/>
          </a:bodyPr>
          <a:lstStyle/>
          <a:p>
            <a:r>
              <a:rPr lang="en-US" sz="2400" b="1" dirty="0">
                <a:solidFill>
                  <a:schemeClr val="tx2"/>
                </a:solidFill>
              </a:rPr>
              <a:t>No Section 1031 exchanges beyond $500,000/year. But it is not in the current House draft. </a:t>
            </a:r>
          </a:p>
          <a:p>
            <a:r>
              <a:rPr lang="en-US" sz="2400" b="1" dirty="0">
                <a:solidFill>
                  <a:schemeClr val="tx2"/>
                </a:solidFill>
              </a:rPr>
              <a:t>Long term capital gains and qualified dividends income tax as ordinary income (plus NIIT rate) if adjusted gross</a:t>
            </a:r>
            <a:r>
              <a:rPr lang="en-US" sz="2400" b="1" dirty="0">
                <a:solidFill>
                  <a:srgbClr val="FF0000"/>
                </a:solidFill>
              </a:rPr>
              <a:t> </a:t>
            </a:r>
            <a:r>
              <a:rPr lang="en-US" sz="2400" b="1" dirty="0">
                <a:solidFill>
                  <a:schemeClr val="tx2"/>
                </a:solidFill>
              </a:rPr>
              <a:t>income exceeds $1 million or $500k for married taxpayers filing separately (inflation adjusted).  No statement of income threshold for an estate or trust.  Date of announcement effective date.  These are not in the current House proposal but there is the proposed 5% and 8% surcharge proposals in it.</a:t>
            </a:r>
          </a:p>
          <a:p>
            <a:r>
              <a:rPr lang="en-US" sz="2400" b="1" dirty="0">
                <a:solidFill>
                  <a:schemeClr val="tx2"/>
                </a:solidFill>
              </a:rPr>
              <a:t>Gain recognized on gift or transfer at death (with exception for spouse, with carryover basis and charity, including for charity’s actuarial interest in a trust).  Exception for lifetime transfer to grantor trust if revocable (does this mean incomplete gift even if not fully revocable). Not in the current House proposal</a:t>
            </a:r>
            <a:r>
              <a:rPr lang="en-US" sz="2400" dirty="0">
                <a:solidFill>
                  <a:schemeClr val="tx2"/>
                </a:solidFill>
              </a:rPr>
              <a:t>.</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84</a:t>
            </a:fld>
            <a:endParaRPr lang="en-US" altLang="en-US" dirty="0">
              <a:solidFill>
                <a:srgbClr val="FFFFFF"/>
              </a:solidFill>
              <a:latin typeface="Arial" charset="0"/>
            </a:endParaRPr>
          </a:p>
        </p:txBody>
      </p:sp>
    </p:spTree>
    <p:extLst>
      <p:ext uri="{BB962C8B-B14F-4D97-AF65-F5344CB8AC3E}">
        <p14:creationId xmlns:p14="http://schemas.microsoft.com/office/powerpoint/2010/main" val="37181768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Biden Proposal on Gain, Etc. - 2</a:t>
            </a:r>
          </a:p>
        </p:txBody>
      </p:sp>
      <p:sp>
        <p:nvSpPr>
          <p:cNvPr id="3" name="Content Placeholder 2"/>
          <p:cNvSpPr>
            <a:spLocks noGrp="1"/>
          </p:cNvSpPr>
          <p:nvPr>
            <p:ph idx="1"/>
          </p:nvPr>
        </p:nvSpPr>
        <p:spPr/>
        <p:txBody>
          <a:bodyPr>
            <a:normAutofit fontScale="92500" lnSpcReduction="10000"/>
          </a:bodyPr>
          <a:lstStyle/>
          <a:p>
            <a:r>
              <a:rPr lang="en-US" sz="2400" dirty="0">
                <a:solidFill>
                  <a:schemeClr val="tx2"/>
                </a:solidFill>
              </a:rPr>
              <a:t>Gain recognized on appreciated assets held by trusts, partnerships or other non-corporate entities every 90 years beginning with January 1, 1940. Therefore, the first possible recognition event for any taxpayer under this provision would thus be December 31, 2030.</a:t>
            </a:r>
          </a:p>
          <a:p>
            <a:r>
              <a:rPr lang="en-US" sz="2400" dirty="0">
                <a:solidFill>
                  <a:schemeClr val="tx2"/>
                </a:solidFill>
              </a:rPr>
              <a:t>Partial interests valued for gain recognition purposes on fractional basis (no fractionalization discount) </a:t>
            </a:r>
          </a:p>
          <a:p>
            <a:r>
              <a:rPr lang="en-US" sz="2400" dirty="0">
                <a:solidFill>
                  <a:schemeClr val="tx2"/>
                </a:solidFill>
              </a:rPr>
              <a:t>Exceptions for $250,000 ($500,000 for a married couple) for transfers of personal residence, tangibles (not collections), certain small business stock, $1mllion exclusion (with a carryover basis)</a:t>
            </a:r>
          </a:p>
          <a:p>
            <a:r>
              <a:rPr lang="en-US" sz="2400" dirty="0">
                <a:solidFill>
                  <a:schemeClr val="tx2"/>
                </a:solidFill>
              </a:rPr>
              <a:t>Tax on closely held business not due until sold; 15-year payout for other assets other than liquid ones</a:t>
            </a:r>
          </a:p>
          <a:p>
            <a:r>
              <a:rPr lang="en-US" sz="2400" dirty="0">
                <a:solidFill>
                  <a:schemeClr val="tx2"/>
                </a:solidFill>
              </a:rPr>
              <a:t>These are not in the current House proposal</a:t>
            </a:r>
          </a:p>
          <a:p>
            <a:r>
              <a:rPr lang="en-US" sz="2400" dirty="0">
                <a:solidFill>
                  <a:schemeClr val="tx2"/>
                </a:solidFill>
              </a:rPr>
              <a:t>No Biden proposal on estate, gift and GST changes.</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85</a:t>
            </a:fld>
            <a:endParaRPr lang="en-US" altLang="en-US" dirty="0">
              <a:solidFill>
                <a:srgbClr val="FFFFFF"/>
              </a:solidFill>
              <a:latin typeface="Arial" charset="0"/>
            </a:endParaRPr>
          </a:p>
        </p:txBody>
      </p:sp>
    </p:spTree>
    <p:extLst>
      <p:ext uri="{BB962C8B-B14F-4D97-AF65-F5344CB8AC3E}">
        <p14:creationId xmlns:p14="http://schemas.microsoft.com/office/powerpoint/2010/main" val="11565215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altLang="en-US" sz="5400" dirty="0">
                <a:solidFill>
                  <a:schemeClr val="tx2"/>
                </a:solidFill>
              </a:rPr>
              <a:t>Constitutionality?</a:t>
            </a:r>
          </a:p>
        </p:txBody>
      </p:sp>
      <p:sp>
        <p:nvSpPr>
          <p:cNvPr id="3075" name="Rectangle 3"/>
          <p:cNvSpPr>
            <a:spLocks noGrp="1" noChangeArrowheads="1"/>
          </p:cNvSpPr>
          <p:nvPr>
            <p:ph type="subTitle" idx="1"/>
          </p:nvPr>
        </p:nvSpPr>
        <p:spPr/>
        <p:txBody>
          <a:bodyPr/>
          <a:lstStyle/>
          <a:p>
            <a:pPr eaLnBrk="1" hangingPunct="1"/>
            <a:r>
              <a:rPr lang="en-US" altLang="en-US" sz="3200" b="1" dirty="0"/>
              <a:t>Will Proposals Stand up to Challenge?</a:t>
            </a:r>
          </a:p>
        </p:txBody>
      </p:sp>
      <p:sp>
        <p:nvSpPr>
          <p:cNvPr id="2" name="Slide Number Placeholder 1"/>
          <p:cNvSpPr>
            <a:spLocks noGrp="1"/>
          </p:cNvSpPr>
          <p:nvPr>
            <p:ph type="sldNum" sz="quarter" idx="4294967295"/>
          </p:nvPr>
        </p:nvSpPr>
        <p:spPr>
          <a:xfrm>
            <a:off x="0" y="6248400"/>
            <a:ext cx="782638" cy="488950"/>
          </a:xfrm>
          <a:prstGeom prst="rect">
            <a:avLst/>
          </a:prstGeom>
        </p:spPr>
        <p:txBody>
          <a:bodyPr/>
          <a:lstStyle/>
          <a:p>
            <a:pPr fontAlgn="base">
              <a:spcBef>
                <a:spcPct val="0"/>
              </a:spcBef>
              <a:spcAft>
                <a:spcPct val="0"/>
              </a:spcAft>
              <a:defRPr/>
            </a:pPr>
            <a:fld id="{DF512CA7-9ABB-4E7F-87A3-5B30D1E5FAEE}" type="slidenum">
              <a:rPr lang="en-US" altLang="en-US">
                <a:solidFill>
                  <a:srgbClr val="FFFFFF"/>
                </a:solidFill>
                <a:latin typeface="Arial" charset="0"/>
              </a:rPr>
              <a:pPr fontAlgn="base">
                <a:spcBef>
                  <a:spcPct val="0"/>
                </a:spcBef>
                <a:spcAft>
                  <a:spcPct val="0"/>
                </a:spcAft>
                <a:defRPr/>
              </a:pPr>
              <a:t>86</a:t>
            </a:fld>
            <a:endParaRPr lang="en-US" altLang="en-US" dirty="0">
              <a:solidFill>
                <a:srgbClr val="FFFFFF"/>
              </a:solidFill>
              <a:latin typeface="Arial" charset="0"/>
            </a:endParaRPr>
          </a:p>
        </p:txBody>
      </p:sp>
    </p:spTree>
    <p:extLst>
      <p:ext uri="{BB962C8B-B14F-4D97-AF65-F5344CB8AC3E}">
        <p14:creationId xmlns:p14="http://schemas.microsoft.com/office/powerpoint/2010/main" val="28335508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What Planning Might be Done Now – Marital Trust Technique?</a:t>
            </a:r>
          </a:p>
        </p:txBody>
      </p:sp>
      <p:sp>
        <p:nvSpPr>
          <p:cNvPr id="3" name="Content Placeholder 2"/>
          <p:cNvSpPr>
            <a:spLocks noGrp="1"/>
          </p:cNvSpPr>
          <p:nvPr>
            <p:ph idx="1"/>
          </p:nvPr>
        </p:nvSpPr>
        <p:spPr/>
        <p:txBody>
          <a:bodyPr>
            <a:noAutofit/>
          </a:bodyPr>
          <a:lstStyle/>
          <a:p>
            <a:r>
              <a:rPr lang="en-US" sz="2200" b="1" dirty="0">
                <a:solidFill>
                  <a:schemeClr val="tx2"/>
                </a:solidFill>
              </a:rPr>
              <a:t>Transfer to a Marital trust with disclaimer (or a QTIP Trust) for US citizen spouse.</a:t>
            </a:r>
          </a:p>
          <a:p>
            <a:r>
              <a:rPr lang="en-US" sz="2200" b="1" dirty="0">
                <a:solidFill>
                  <a:schemeClr val="tx2"/>
                </a:solidFill>
              </a:rPr>
              <a:t>For clients for whom this will work it seems to be a clever idea that should work.</a:t>
            </a:r>
          </a:p>
          <a:p>
            <a:r>
              <a:rPr lang="en-US" sz="2200" b="1" dirty="0">
                <a:solidFill>
                  <a:schemeClr val="tx2"/>
                </a:solidFill>
              </a:rPr>
              <a:t>Consider using an installment sale transaction. </a:t>
            </a:r>
          </a:p>
          <a:p>
            <a:r>
              <a:rPr lang="en-US" sz="2200" b="1" dirty="0">
                <a:solidFill>
                  <a:schemeClr val="tx2"/>
                </a:solidFill>
              </a:rPr>
              <a:t>Make an installment sale to a Code Section 2523(e) trust for the benefit of spouse. This is a Life estate with power of appointment in the donee spouse. The spouse is entitled for life to all the income from the entire interest, payable annually or at more frequent intervals, with power in the surviving spouse to appoint the entire interest (exercisable in favor of such surviving spouse, or of the estate of such surviving spouse, or in favor of either, whether or not in each case the power is exercisable in favor of others), and with no power in any other person to appoint any part of the interest, or such specific portion, to any person other than the surviving spouse.</a:t>
            </a:r>
          </a:p>
          <a:p>
            <a:r>
              <a:rPr lang="en-US" sz="2200" b="1" dirty="0">
                <a:solidFill>
                  <a:schemeClr val="tx2"/>
                </a:solidFill>
              </a:rPr>
              <a:t>There is no gain recognition under Van Hollen’s proposal since there is an exception for a martial trust (but the spouse must be a US citizen). </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87</a:t>
            </a:fld>
            <a:endParaRPr lang="en-US" altLang="en-US" dirty="0">
              <a:solidFill>
                <a:srgbClr val="FFFFFF"/>
              </a:solidFill>
              <a:latin typeface="Arial" charset="0"/>
            </a:endParaRPr>
          </a:p>
        </p:txBody>
      </p:sp>
    </p:spTree>
    <p:extLst>
      <p:ext uri="{BB962C8B-B14F-4D97-AF65-F5344CB8AC3E}">
        <p14:creationId xmlns:p14="http://schemas.microsoft.com/office/powerpoint/2010/main" val="32599123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What Planning Might be Done Now – Marital Trust Technique?</a:t>
            </a:r>
          </a:p>
        </p:txBody>
      </p:sp>
      <p:sp>
        <p:nvSpPr>
          <p:cNvPr id="3" name="Content Placeholder 2"/>
          <p:cNvSpPr>
            <a:spLocks noGrp="1"/>
          </p:cNvSpPr>
          <p:nvPr>
            <p:ph idx="1"/>
          </p:nvPr>
        </p:nvSpPr>
        <p:spPr/>
        <p:txBody>
          <a:bodyPr>
            <a:normAutofit lnSpcReduction="10000"/>
          </a:bodyPr>
          <a:lstStyle/>
          <a:p>
            <a:r>
              <a:rPr lang="en-US" b="1" dirty="0">
                <a:solidFill>
                  <a:schemeClr val="tx2"/>
                </a:solidFill>
              </a:rPr>
              <a:t>The spouse/beneficiary can disclaim all her interests in the trust if a Van Hollen like proposal is not enacted, or if it is enacted it is not retroactive (or is effective after the date of the transfer by sale). The disclaimer pushes assets into a descendants’ trust. </a:t>
            </a:r>
          </a:p>
          <a:p>
            <a:pPr lvl="1"/>
            <a:r>
              <a:rPr lang="en-US" sz="2800" b="1" dirty="0">
                <a:solidFill>
                  <a:schemeClr val="tx2"/>
                </a:solidFill>
              </a:rPr>
              <a:t>Perhaps someone can have a LPOA to add back the spouse. </a:t>
            </a:r>
          </a:p>
          <a:p>
            <a:pPr lvl="1"/>
            <a:r>
              <a:rPr lang="en-US" sz="2800" b="1" dirty="0">
                <a:solidFill>
                  <a:schemeClr val="tx2"/>
                </a:solidFill>
              </a:rPr>
              <a:t>Perhaps someone can have a SPAT provision to add back the settlor. </a:t>
            </a:r>
          </a:p>
          <a:p>
            <a:r>
              <a:rPr lang="en-US" b="1" dirty="0">
                <a:solidFill>
                  <a:schemeClr val="tx2"/>
                </a:solidFill>
              </a:rPr>
              <a:t>If STEP is enacted leave the assets in the marital qualifying trust and it is not a recognition event under STEP. </a:t>
            </a:r>
          </a:p>
          <a:p>
            <a:r>
              <a:rPr lang="en-US" b="1" dirty="0">
                <a:solidFill>
                  <a:schemeClr val="tx2"/>
                </a:solidFill>
              </a:rPr>
              <a:t>This will not work for every client. This only works because STEP has an exception for marital trust transfers (but only to a US spouse). </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88</a:t>
            </a:fld>
            <a:endParaRPr lang="en-US" altLang="en-US" dirty="0">
              <a:solidFill>
                <a:srgbClr val="FFFFFF"/>
              </a:solidFill>
              <a:latin typeface="Arial" charset="0"/>
            </a:endParaRPr>
          </a:p>
        </p:txBody>
      </p:sp>
    </p:spTree>
    <p:extLst>
      <p:ext uri="{BB962C8B-B14F-4D97-AF65-F5344CB8AC3E}">
        <p14:creationId xmlns:p14="http://schemas.microsoft.com/office/powerpoint/2010/main" val="36754966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Conclusion</a:t>
            </a:r>
          </a:p>
        </p:txBody>
      </p:sp>
      <p:sp>
        <p:nvSpPr>
          <p:cNvPr id="3" name="Content Placeholder 2"/>
          <p:cNvSpPr>
            <a:spLocks noGrp="1"/>
          </p:cNvSpPr>
          <p:nvPr>
            <p:ph idx="1"/>
          </p:nvPr>
        </p:nvSpPr>
        <p:spPr>
          <a:xfrm>
            <a:off x="945078" y="1778124"/>
            <a:ext cx="10515600" cy="4351338"/>
          </a:xfrm>
        </p:spPr>
        <p:txBody>
          <a:bodyPr>
            <a:noAutofit/>
          </a:bodyPr>
          <a:lstStyle/>
          <a:p>
            <a:r>
              <a:rPr lang="en-US" sz="3600" b="1" dirty="0">
                <a:solidFill>
                  <a:schemeClr val="tx2"/>
                </a:solidFill>
              </a:rPr>
              <a:t>The tax environment may change dramatically.</a:t>
            </a:r>
          </a:p>
          <a:p>
            <a:r>
              <a:rPr lang="en-US" sz="3600" b="1" dirty="0">
                <a:solidFill>
                  <a:schemeClr val="tx2"/>
                </a:solidFill>
              </a:rPr>
              <a:t>Much uncertainty remains.</a:t>
            </a:r>
          </a:p>
          <a:p>
            <a:r>
              <a:rPr lang="en-US" sz="3600" b="1" dirty="0">
                <a:solidFill>
                  <a:schemeClr val="tx2"/>
                </a:solidFill>
              </a:rPr>
              <a:t>All high-income clients should review income tax planning options now.</a:t>
            </a:r>
          </a:p>
          <a:p>
            <a:r>
              <a:rPr lang="en-US" sz="3600" b="1" dirty="0">
                <a:solidFill>
                  <a:schemeClr val="tx2"/>
                </a:solidFill>
              </a:rPr>
              <a:t>All wealth (defined by what might be a much lower exemption and harsher transfer tax system) clients should plan now, but with caution, consideration to the uncertainty, and the proposals presently known.</a:t>
            </a: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89</a:t>
            </a:fld>
            <a:endParaRPr lang="en-US" altLang="en-US" dirty="0">
              <a:solidFill>
                <a:srgbClr val="FFFFFF"/>
              </a:solidFill>
              <a:latin typeface="Arial" charset="0"/>
            </a:endParaRPr>
          </a:p>
        </p:txBody>
      </p:sp>
    </p:spTree>
    <p:extLst>
      <p:ext uri="{BB962C8B-B14F-4D97-AF65-F5344CB8AC3E}">
        <p14:creationId xmlns:p14="http://schemas.microsoft.com/office/powerpoint/2010/main" val="3327194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Social Safety Net</a:t>
            </a:r>
            <a:endParaRPr lang="en-US" dirty="0">
              <a:solidFill>
                <a:srgbClr val="FF0000"/>
              </a:solidFill>
            </a:endParaRP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Child Tax Credit – extension American Rescue Plan Act (ARP) changes</a:t>
            </a:r>
          </a:p>
          <a:p>
            <a:r>
              <a:rPr lang="en-US" dirty="0"/>
              <a:t>Credit for Other Dependents – extension of ARP changes</a:t>
            </a:r>
          </a:p>
          <a:p>
            <a:r>
              <a:rPr lang="en-US" dirty="0"/>
              <a:t>Child and Dependent Care Tax Credit – ARP changes made permanent</a:t>
            </a:r>
          </a:p>
          <a:p>
            <a:r>
              <a:rPr lang="en-US" dirty="0"/>
              <a:t>Employer-Provided Dependent Care Assistance – ARP changes made permanent</a:t>
            </a:r>
          </a:p>
          <a:p>
            <a:r>
              <a:rPr lang="en-US" dirty="0"/>
              <a:t>Earned Income Tax Credit – ARP changes made permanent</a:t>
            </a:r>
          </a:p>
          <a:p>
            <a:r>
              <a:rPr lang="en-US" dirty="0"/>
              <a:t>Premium Tax Credit – Temporary expansion</a:t>
            </a:r>
          </a:p>
          <a:p>
            <a:r>
              <a:rPr lang="en-US" dirty="0"/>
              <a:t>Payroll Tax Credit for Child Care Workers – New credit</a:t>
            </a:r>
          </a:p>
          <a:p>
            <a:endParaRPr lang="en-US" dirty="0"/>
          </a:p>
        </p:txBody>
      </p:sp>
    </p:spTree>
    <p:extLst>
      <p:ext uri="{BB962C8B-B14F-4D97-AF65-F5344CB8AC3E}">
        <p14:creationId xmlns:p14="http://schemas.microsoft.com/office/powerpoint/2010/main" val="6335931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My Guesses</a:t>
            </a:r>
          </a:p>
        </p:txBody>
      </p:sp>
      <p:sp>
        <p:nvSpPr>
          <p:cNvPr id="3" name="Content Placeholder 2"/>
          <p:cNvSpPr>
            <a:spLocks noGrp="1"/>
          </p:cNvSpPr>
          <p:nvPr>
            <p:ph idx="1"/>
          </p:nvPr>
        </p:nvSpPr>
        <p:spPr/>
        <p:txBody>
          <a:bodyPr/>
          <a:lstStyle/>
          <a:p>
            <a:r>
              <a:rPr lang="en-US" sz="4800" b="1" dirty="0">
                <a:solidFill>
                  <a:schemeClr val="tx2"/>
                </a:solidFill>
              </a:rPr>
              <a:t>Some changes will be enacted.</a:t>
            </a:r>
          </a:p>
          <a:p>
            <a:r>
              <a:rPr lang="en-US" sz="4800" b="1" dirty="0">
                <a:solidFill>
                  <a:schemeClr val="tx2"/>
                </a:solidFill>
              </a:rPr>
              <a:t>However, they are likely to be modest.</a:t>
            </a:r>
          </a:p>
          <a:p>
            <a:r>
              <a:rPr lang="en-US" sz="4800" b="1" dirty="0">
                <a:solidFill>
                  <a:schemeClr val="tx2"/>
                </a:solidFill>
              </a:rPr>
              <a:t>Almost all changes will be effective next year, not this year.</a:t>
            </a:r>
          </a:p>
          <a:p>
            <a:endParaRPr lang="en-US" sz="2600" dirty="0">
              <a:solidFill>
                <a:schemeClr val="tx2"/>
              </a:solidFill>
            </a:endParaRPr>
          </a:p>
        </p:txBody>
      </p:sp>
      <p:sp>
        <p:nvSpPr>
          <p:cNvPr id="4" name="Slide Number Placeholder 3"/>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90</a:t>
            </a:fld>
            <a:endParaRPr lang="en-US" altLang="en-US" dirty="0">
              <a:solidFill>
                <a:srgbClr val="FFFFFF"/>
              </a:solidFill>
              <a:latin typeface="Arial" charset="0"/>
            </a:endParaRPr>
          </a:p>
        </p:txBody>
      </p:sp>
    </p:spTree>
    <p:extLst>
      <p:ext uri="{BB962C8B-B14F-4D97-AF65-F5344CB8AC3E}">
        <p14:creationId xmlns:p14="http://schemas.microsoft.com/office/powerpoint/2010/main" val="41616273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Additional Information</a:t>
            </a:r>
          </a:p>
        </p:txBody>
      </p:sp>
      <p:sp>
        <p:nvSpPr>
          <p:cNvPr id="3" name="Content Placeholder 2"/>
          <p:cNvSpPr>
            <a:spLocks noGrp="1"/>
          </p:cNvSpPr>
          <p:nvPr>
            <p:ph idx="1"/>
          </p:nvPr>
        </p:nvSpPr>
        <p:spPr/>
        <p:txBody>
          <a:bodyPr/>
          <a:lstStyle/>
          <a:p>
            <a:pPr marL="0" indent="0">
              <a:buNone/>
            </a:pPr>
            <a:r>
              <a:rPr lang="en-US" sz="2200" dirty="0">
                <a:solidFill>
                  <a:schemeClr val="tx2"/>
                </a:solidFill>
              </a:rPr>
              <a:t>Email:  </a:t>
            </a:r>
            <a:r>
              <a:rPr lang="en-US" sz="2200" dirty="0">
                <a:solidFill>
                  <a:schemeClr val="tx2"/>
                </a:solidFill>
                <a:hlinkClick r:id="rId2"/>
              </a:rPr>
              <a:t>jblattmachr@pioneerwealthpartners.com</a:t>
            </a:r>
            <a:endParaRPr lang="en-US" sz="2200" dirty="0">
              <a:solidFill>
                <a:schemeClr val="tx2"/>
              </a:solidFill>
            </a:endParaRPr>
          </a:p>
          <a:p>
            <a:pPr marL="0" indent="0">
              <a:buNone/>
            </a:pPr>
            <a:endParaRPr lang="en-US" sz="2200" dirty="0">
              <a:solidFill>
                <a:schemeClr val="tx2"/>
              </a:solidFill>
            </a:endParaRPr>
          </a:p>
          <a:p>
            <a:pPr marL="0" indent="0">
              <a:buNone/>
            </a:pPr>
            <a:r>
              <a:rPr lang="en-US" sz="2200" dirty="0">
                <a:solidFill>
                  <a:schemeClr val="tx2"/>
                </a:solidFill>
              </a:rPr>
              <a:t>Stay up to date with Blattmachr:</a:t>
            </a:r>
            <a:endParaRPr lang="en-US" sz="2200" dirty="0">
              <a:solidFill>
                <a:schemeClr val="tx2"/>
              </a:solidFill>
              <a:hlinkClick r:id="rId3"/>
            </a:endParaRPr>
          </a:p>
          <a:p>
            <a:pPr marL="0" indent="0">
              <a:buNone/>
            </a:pPr>
            <a:r>
              <a:rPr lang="en-US" sz="2200" dirty="0">
                <a:solidFill>
                  <a:schemeClr val="tx2"/>
                </a:solidFill>
                <a:hlinkClick r:id="rId3"/>
              </a:rPr>
              <a:t>www.pioneerwealthpartners.com</a:t>
            </a:r>
            <a:endParaRPr lang="en-US" sz="2200" dirty="0">
              <a:solidFill>
                <a:schemeClr val="tx2"/>
              </a:solidFill>
            </a:endParaRPr>
          </a:p>
          <a:p>
            <a:pPr marL="0" indent="0">
              <a:buNone/>
            </a:pPr>
            <a:r>
              <a:rPr lang="en-US" sz="2200" dirty="0">
                <a:solidFill>
                  <a:schemeClr val="tx2"/>
                </a:solidFill>
              </a:rPr>
              <a:t>	</a:t>
            </a:r>
          </a:p>
          <a:p>
            <a:pPr marL="0" indent="0">
              <a:buNone/>
            </a:pPr>
            <a:r>
              <a:rPr lang="en-US" sz="2200" dirty="0">
                <a:solidFill>
                  <a:schemeClr val="tx2"/>
                </a:solidFill>
              </a:rPr>
              <a:t>LinkedIn: </a:t>
            </a:r>
          </a:p>
          <a:p>
            <a:pPr marL="0" indent="0">
              <a:buNone/>
            </a:pPr>
            <a:r>
              <a:rPr lang="en-US" sz="2200" dirty="0">
                <a:solidFill>
                  <a:schemeClr val="tx2"/>
                </a:solidFill>
                <a:hlinkClick r:id="rId4"/>
              </a:rPr>
              <a:t>www.linkedin.com/in/jonathanblattmachr</a:t>
            </a:r>
            <a:endParaRPr lang="en-US" sz="2200" dirty="0">
              <a:solidFill>
                <a:schemeClr val="tx2"/>
              </a:solidFill>
            </a:endParaRPr>
          </a:p>
          <a:p>
            <a:endParaRPr lang="en-US" sz="2200" dirty="0">
              <a:solidFill>
                <a:schemeClr val="tx2"/>
              </a:solidFill>
            </a:endParaRPr>
          </a:p>
        </p:txBody>
      </p:sp>
      <p:sp>
        <p:nvSpPr>
          <p:cNvPr id="7" name="Slide Number Placeholder 6"/>
          <p:cNvSpPr>
            <a:spLocks noGrp="1"/>
          </p:cNvSpPr>
          <p:nvPr>
            <p:ph type="sldNum" sz="quarter" idx="4294967295"/>
          </p:nvPr>
        </p:nvSpPr>
        <p:spPr>
          <a:xfrm>
            <a:off x="0" y="6242050"/>
            <a:ext cx="782638" cy="488950"/>
          </a:xfrm>
          <a:prstGeom prst="rect">
            <a:avLst/>
          </a:prstGeom>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91</a:t>
            </a:fld>
            <a:endParaRPr lang="en-US" altLang="en-US" dirty="0">
              <a:solidFill>
                <a:srgbClr val="FFFFFF"/>
              </a:solidFill>
              <a:latin typeface="Arial" charset="0"/>
            </a:endParaRPr>
          </a:p>
        </p:txBody>
      </p:sp>
      <p:pic>
        <p:nvPicPr>
          <p:cNvPr id="5" name="Picture 4">
            <a:extLst>
              <a:ext uri="{FF2B5EF4-FFF2-40B4-BE49-F238E27FC236}">
                <a16:creationId xmlns:a16="http://schemas.microsoft.com/office/drawing/2014/main" id="{B0D67882-C578-4951-9FF0-73910A3F06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939842"/>
            <a:ext cx="1546683" cy="1546683"/>
          </a:xfrm>
          <a:prstGeom prst="rect">
            <a:avLst/>
          </a:prstGeom>
        </p:spPr>
      </p:pic>
    </p:spTree>
    <p:extLst>
      <p:ext uri="{BB962C8B-B14F-4D97-AF65-F5344CB8AC3E}">
        <p14:creationId xmlns:p14="http://schemas.microsoft.com/office/powerpoint/2010/main" val="26994826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eebler Them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3156</TotalTime>
  <Words>8373</Words>
  <Application>Microsoft Office PowerPoint</Application>
  <PresentationFormat>Widescreen</PresentationFormat>
  <Paragraphs>704</Paragraphs>
  <Slides>91</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91</vt:i4>
      </vt:variant>
    </vt:vector>
  </HeadingPairs>
  <TitlesOfParts>
    <vt:vector size="100" baseType="lpstr">
      <vt:lpstr>Arial</vt:lpstr>
      <vt:lpstr>Baskerville Old Face</vt:lpstr>
      <vt:lpstr>Calibri</vt:lpstr>
      <vt:lpstr>Calibri Light</vt:lpstr>
      <vt:lpstr>Times New Roman</vt:lpstr>
      <vt:lpstr>Wingdings</vt:lpstr>
      <vt:lpstr>1_Office Theme</vt:lpstr>
      <vt:lpstr>Keebler Theme 2015</vt:lpstr>
      <vt:lpstr>Worksheet</vt:lpstr>
      <vt:lpstr>2021 Potential Tax “Reform”</vt:lpstr>
      <vt:lpstr>The House Draft Almost Certainly Is Not the Final Word. There May Be Many Additional Final Words.</vt:lpstr>
      <vt:lpstr>The Biden Administration Just Three Weeks Had a Proposal of over 1600 Pages Introduced</vt:lpstr>
      <vt:lpstr>Don’t Think All Democrats Will Go Quietly</vt:lpstr>
      <vt:lpstr>A Peek at the Latest House Proposal from a Couple of Weeks Ago</vt:lpstr>
      <vt:lpstr>2021 Tax Reform – IRS Funding &amp; Compliance</vt:lpstr>
      <vt:lpstr>2021 Tax Reform – IRS Funding &amp; Compliance</vt:lpstr>
      <vt:lpstr>2021 Tax Reform – IRS Funding &amp; Compliance</vt:lpstr>
      <vt:lpstr>2021 Tax Reform – Social Safety Net</vt:lpstr>
      <vt:lpstr>2021 Tax Reform – Social Safety Net</vt:lpstr>
      <vt:lpstr>2021 Tax Reform – Individuals</vt:lpstr>
      <vt:lpstr>2021 Tax Reform – Individuals</vt:lpstr>
      <vt:lpstr>2021 Tax Reform – Individuals</vt:lpstr>
      <vt:lpstr>2021 Tax Reform – Individuals</vt:lpstr>
      <vt:lpstr>2021 Tax Reform – Individuals</vt:lpstr>
      <vt:lpstr>How Bad Can It Be for Estates and Non-Grantor Trusts?</vt:lpstr>
      <vt:lpstr>What Can Estates and Non-Grantor Trusts Do?</vt:lpstr>
      <vt:lpstr>What Else Can Estates and Non-Grantor Trusts Do?</vt:lpstr>
      <vt:lpstr>What Other Planning Can Estates and Non-Grantor Trusts?</vt:lpstr>
      <vt:lpstr>What More Planning for Estates and Non-Grantor Trusts be Undertaken?</vt:lpstr>
      <vt:lpstr>Might a QSST Be Helpful?</vt:lpstr>
      <vt:lpstr>QSST/S-Corporation to Reduce Income Tax  </vt:lpstr>
      <vt:lpstr>Non-grantor trust with beneficiary as taxpayer using QSST/S-Corporation structure </vt:lpstr>
      <vt:lpstr>Tax Reduction May Be Enhance Using the 65 Day Election</vt:lpstr>
      <vt:lpstr>2021 Tax Reform – Individuals</vt:lpstr>
      <vt:lpstr>2021 Tax Reform – Individuals, Trusts &amp; Estates</vt:lpstr>
      <vt:lpstr>PowerPoint Presentation</vt:lpstr>
      <vt:lpstr>PowerPoint Presentation</vt:lpstr>
      <vt:lpstr>PowerPoint Presentation</vt:lpstr>
      <vt:lpstr>PowerPoint Presentation</vt:lpstr>
      <vt:lpstr>2021 Tax Reform – Individuals, Trusts &amp; Estates</vt:lpstr>
      <vt:lpstr>2021 Tax Reform – Individuals, Trusts &amp; Estates</vt:lpstr>
      <vt:lpstr>Grantor Trusts – Sec. 2901</vt:lpstr>
      <vt:lpstr>IDGT Sales – Sec. 1062</vt:lpstr>
      <vt:lpstr>Taint for Sections 2901 and 1062 for Additional “Contributions”</vt:lpstr>
      <vt:lpstr>2021 Tax Reform – Individuals, Trusts &amp; Estates</vt:lpstr>
      <vt:lpstr>Valuation Rules – In General</vt:lpstr>
      <vt:lpstr>Valuation Rules – New Section 2031(d)</vt:lpstr>
      <vt:lpstr>Valuation Rules – New Section 2031(d)</vt:lpstr>
      <vt:lpstr>Valuation Rules – New Section 2031(d)</vt:lpstr>
      <vt:lpstr>Valuation Rules</vt:lpstr>
      <vt:lpstr>Valuation Rules</vt:lpstr>
      <vt:lpstr>2021 Tax Reform – Retirement Plan Limits</vt:lpstr>
      <vt:lpstr>2021 Tax Reform – Retirement Plan Limits</vt:lpstr>
      <vt:lpstr>2021 Tax Reform – Retirement Plan Limits</vt:lpstr>
      <vt:lpstr>2021 Tax Reform – Retirement Plan Limits</vt:lpstr>
      <vt:lpstr>2021 Tax Reform – Retirement Plan Limits</vt:lpstr>
      <vt:lpstr>2021 Tax Reform – Retirement Plan Limits</vt:lpstr>
      <vt:lpstr>2021 Tax Reform – Retirement Plan Limits</vt:lpstr>
      <vt:lpstr>2021 Tax Reform – Retirement Plan Limits</vt:lpstr>
      <vt:lpstr>2021 Tax Reform – Retirement Plan Limits</vt:lpstr>
      <vt:lpstr>2021 Tax Reform – Individuals</vt:lpstr>
      <vt:lpstr>2021 Tax Reform – Corporate &amp; International</vt:lpstr>
      <vt:lpstr>2021 Tax Reform – Other Select Business Reforms</vt:lpstr>
      <vt:lpstr>2021 Tax Reform – Other Select Business Reforms</vt:lpstr>
      <vt:lpstr>2021 Tax Reform – Other Select Business Reforms</vt:lpstr>
      <vt:lpstr>2021 Tax Reform – Specialized Practice</vt:lpstr>
      <vt:lpstr>2021 Tax Reform – Energy, Specialized Practice Areas</vt:lpstr>
      <vt:lpstr>2021 Tax Reform – Energy, Specialized Practice Areas</vt:lpstr>
      <vt:lpstr>2021 Tax Reform – Energy, Broad Application</vt:lpstr>
      <vt:lpstr>2021 Tax Reform – Energy, Broad Application</vt:lpstr>
      <vt:lpstr>2021 Tax Reform – Energy, Broad Application</vt:lpstr>
      <vt:lpstr>2021 Tax Reform – Energy, Broad Application</vt:lpstr>
      <vt:lpstr>2021 Tax Reform – Energy, Broad Application</vt:lpstr>
      <vt:lpstr>2021 Tax Reform – Energy, Broad Application</vt:lpstr>
      <vt:lpstr>Conclusions on the House Ways and Means Proposals</vt:lpstr>
      <vt:lpstr>Now the Senate Proposals: They Are Not Gone </vt:lpstr>
      <vt:lpstr>Sanders, Van Hollen (and Biden) Tax Proposals that Would Affect Estate Planning: Further Rocking the World</vt:lpstr>
      <vt:lpstr>Introduction on “Other” Proposals</vt:lpstr>
      <vt:lpstr>Income Tax Proposals</vt:lpstr>
      <vt:lpstr>Capital Gain Increases</vt:lpstr>
      <vt:lpstr>Expand Social Security Taxes</vt:lpstr>
      <vt:lpstr>Deductions</vt:lpstr>
      <vt:lpstr>Overview of 2 of the Key Proposals</vt:lpstr>
      <vt:lpstr>Sanders Overview</vt:lpstr>
      <vt:lpstr>Sanders Overview</vt:lpstr>
      <vt:lpstr>Van Hollen Overview - 1</vt:lpstr>
      <vt:lpstr>Van Hollen Overview - 2</vt:lpstr>
      <vt:lpstr>Van Hollen Overview - 3</vt:lpstr>
      <vt:lpstr>Van Hollen Overview - 4</vt:lpstr>
      <vt:lpstr>Van Hollen Overview - 5</vt:lpstr>
      <vt:lpstr>Van Hollen Overview - 6</vt:lpstr>
      <vt:lpstr>Van Hollen Overview - 7</vt:lpstr>
      <vt:lpstr>Biden Proposal on Gain, Etc. -1</vt:lpstr>
      <vt:lpstr>Biden Proposal on Gain, Etc. - 2</vt:lpstr>
      <vt:lpstr>Constitutionality?</vt:lpstr>
      <vt:lpstr>What Planning Might be Done Now – Marital Trust Technique?</vt:lpstr>
      <vt:lpstr>What Planning Might be Done Now – Marital Trust Technique?</vt:lpstr>
      <vt:lpstr>Conclusion</vt:lpstr>
      <vt:lpstr>My Guesses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Tax Reform</dc:title>
  <dc:creator>Grant Keebler</dc:creator>
  <cp:lastModifiedBy>Jonathan Blattmachr</cp:lastModifiedBy>
  <cp:revision>36</cp:revision>
  <cp:lastPrinted>2021-09-14T19:25:16Z</cp:lastPrinted>
  <dcterms:created xsi:type="dcterms:W3CDTF">2021-09-13T13:50:03Z</dcterms:created>
  <dcterms:modified xsi:type="dcterms:W3CDTF">2021-11-13T16:27:58Z</dcterms:modified>
</cp:coreProperties>
</file>